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54.xml" ContentType="application/vnd.openxmlformats-officedocument.presentationml.notesSlide+xml"/>
  <Override PartName="/ppt/notesSlides/notesSlide4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35.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53.xml" ContentType="application/vnd.openxmlformats-officedocument.presentationml.notesSlide+xml"/>
  <Override PartName="/ppt/notesSlides/notesSlide4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50.xml" ContentType="application/vnd.openxmlformats-officedocument.presentationml.notesSlide+xml"/>
  <Override PartName="/ppt/notesSlides/notesSlide42.xml" ContentType="application/vnd.openxmlformats-officedocument.presentationml.notesSlide+xml"/>
  <Override PartName="/ppt/notesSlides/notesSlide26.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46.xml" ContentType="application/vnd.openxmlformats-officedocument.presentationml.notesSlide+xml"/>
  <Override PartName="/ppt/notesSlides/notesSlide56.xml" ContentType="application/vnd.openxmlformats-officedocument.presentationml.notesSlide+xml"/>
  <Override PartName="/ppt/notesSlides/notesSlide18.xml" ContentType="application/vnd.openxmlformats-officedocument.presentationml.notesSlide+xml"/>
  <Override PartName="/ppt/notesSlides/notesSlide3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4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47.xml" ContentType="application/vnd.openxmlformats-officedocument.presentationml.notesSlide+xml"/>
  <Override PartName="/ppt/notesSlides/notesSlide59.xml" ContentType="application/vnd.openxmlformats-officedocument.presentationml.notesSlide+xml"/>
  <Override PartName="/ppt/notesSlides/notesSlide32.xml" ContentType="application/vnd.openxmlformats-officedocument.presentationml.notesSlide+xml"/>
  <Override PartName="/ppt/notesSlides/notesSlide37.xml" ContentType="application/vnd.openxmlformats-officedocument.presentationml.notesSlide+xml"/>
  <Override PartName="/ppt/notesSlides/notesSlide31.xml" ContentType="application/vnd.openxmlformats-officedocument.presentationml.notesSlide+xml"/>
  <Override PartName="/ppt/notesSlides/notesSlide58.xml" ContentType="application/vnd.openxmlformats-officedocument.presentationml.notesSlide+xml"/>
  <Override PartName="/ppt/notesSlides/notesSlide52.xml" ContentType="application/vnd.openxmlformats-officedocument.presentationml.notesSlide+xml"/>
  <Override PartName="/ppt/notesSlides/notesSlide61.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notesSlides/notesSlide38.xml" ContentType="application/vnd.openxmlformats-officedocument.presentationml.notesSlide+xml"/>
  <Override PartName="/ppt/notesSlides/notesSlide8.xml" ContentType="application/vnd.openxmlformats-officedocument.presentationml.notesSlide+xml"/>
  <Override PartName="/ppt/notesSlides/notesSlide45.xml" ContentType="application/vnd.openxmlformats-officedocument.presentationml.notesSlide+xml"/>
  <Override PartName="/ppt/notesSlides/notesSlide55.xml" ContentType="application/vnd.openxmlformats-officedocument.presentationml.notesSlide+xml"/>
  <Override PartName="/ppt/notesSlides/notesSlide44.xml" ContentType="application/vnd.openxmlformats-officedocument.presentationml.notesSlide+xml"/>
  <Override PartName="/ppt/notesSlides/notesSlide57.xml" ContentType="application/vnd.openxmlformats-officedocument.presentationml.notesSlide+xml"/>
  <Override PartName="/ppt/notesSlides/notesSlide60.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51.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37.xml" ContentType="application/vnd.openxmlformats-officedocument.presentationml.slide+xml"/>
  <Override PartName="/ppt/slides/slide47.xml" ContentType="application/vnd.openxmlformats-officedocument.presentationml.slide+xml"/>
  <Override PartName="/ppt/slides/slide45.xml" ContentType="application/vnd.openxmlformats-officedocument.presentationml.slide+xml"/>
  <Override PartName="/ppt/slides/slide6.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56.xml" ContentType="application/vnd.openxmlformats-officedocument.presentationml.slide+xml"/>
  <Override PartName="/ppt/slides/slide24.xml" ContentType="application/vnd.openxmlformats-officedocument.presentationml.slide+xml"/>
  <Override PartName="/ppt/slides/slide61.xml" ContentType="application/vnd.openxmlformats-officedocument.presentationml.slide+xml"/>
  <Override PartName="/ppt/slides/slide50.xml" ContentType="application/vnd.openxmlformats-officedocument.presentationml.slide+xml"/>
  <Override PartName="/ppt/slides/slide11.xml" ContentType="application/vnd.openxmlformats-officedocument.presentationml.slide+xml"/>
  <Override PartName="/ppt/slides/slide42.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1.xml" ContentType="application/vnd.openxmlformats-officedocument.presentationml.slide+xml"/>
  <Override PartName="/ppt/slides/slide44.xml" ContentType="application/vnd.openxmlformats-officedocument.presentationml.slide+xml"/>
  <Override PartName="/ppt/slides/slide46.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58.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4.xml" ContentType="application/vnd.openxmlformats-officedocument.presentationml.slide+xml"/>
  <Override PartName="/ppt/slides/slide28.xml" ContentType="application/vnd.openxmlformats-officedocument.presentationml.slide+xml"/>
  <Override PartName="/ppt/slides/slide14.xml" ContentType="application/vnd.openxmlformats-officedocument.presentationml.slide+xml"/>
  <Override PartName="/ppt/slides/slide52.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48.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54.xml" ContentType="application/vnd.openxmlformats-officedocument.presentationml.slide+xml"/>
  <Override PartName="/ppt/slides/slide17.xml" ContentType="application/vnd.openxmlformats-officedocument.presentationml.slide+xml"/>
  <Override PartName="/ppt/slides/slide23.xml" ContentType="application/vnd.openxmlformats-officedocument.presentationml.slide+xml"/>
  <Override PartName="/ppt/slides/slide34.xml" ContentType="application/vnd.openxmlformats-officedocument.presentationml.slide+xml"/>
  <Override PartName="/ppt/slides/slide60.xml" ContentType="application/vnd.openxmlformats-officedocument.presentationml.slide+xml"/>
  <Override PartName="/ppt/slides/slide10.xml" ContentType="application/vnd.openxmlformats-officedocument.presentationml.slide+xml"/>
  <Override PartName="/ppt/slides/slide51.xml" ContentType="application/vnd.openxmlformats-officedocument.presentationml.slide+xml"/>
  <Override PartName="/ppt/slides/slide57.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3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59.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4.xml" Type="http://schemas.openxmlformats.org/officeDocument/2006/relationships/slide" Id="rId39"/><Relationship Target="slides/slide33.xml" Type="http://schemas.openxmlformats.org/officeDocument/2006/relationships/slide" Id="rId38"/><Relationship Target="slides/slide32.xml" Type="http://schemas.openxmlformats.org/officeDocument/2006/relationships/slide" Id="rId37"/><Relationship Target="slides/slide31.xml" Type="http://schemas.openxmlformats.org/officeDocument/2006/relationships/slide" Id="rId36"/><Relationship Target="slides/slide25.xml" Type="http://schemas.openxmlformats.org/officeDocument/2006/relationships/slide" Id="rId30"/><Relationship Target="slides/slide26.xml" Type="http://schemas.openxmlformats.org/officeDocument/2006/relationships/slide" Id="rId31"/><Relationship Target="slides/slide29.xml" Type="http://schemas.openxmlformats.org/officeDocument/2006/relationships/slide" Id="rId34"/><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43.xml" Type="http://schemas.openxmlformats.org/officeDocument/2006/relationships/slide" Id="rId48"/><Relationship Target="slides/slide42.xml" Type="http://schemas.openxmlformats.org/officeDocument/2006/relationships/slide" Id="rId47"/><Relationship Target="slides/slide44.xml" Type="http://schemas.openxmlformats.org/officeDocument/2006/relationships/slide" Id="rId49"/><Relationship Target="presProps.xml" Type="http://schemas.openxmlformats.org/officeDocument/2006/relationships/presProps" Id="rId2"/><Relationship Target="theme/theme1.xml" Type="http://schemas.openxmlformats.org/officeDocument/2006/relationships/theme" Id="rId1"/><Relationship Target="slides/slide35.xml" Type="http://schemas.openxmlformats.org/officeDocument/2006/relationships/slide" Id="rId40"/><Relationship Target="slideMasters/slideMaster1.xml" Type="http://schemas.openxmlformats.org/officeDocument/2006/relationships/slideMaster" Id="rId4"/><Relationship Target="slides/slide36.xml" Type="http://schemas.openxmlformats.org/officeDocument/2006/relationships/slide" Id="rId41"/><Relationship Target="tableStyles.xml" Type="http://schemas.openxmlformats.org/officeDocument/2006/relationships/tableStyles" Id="rId3"/><Relationship Target="slides/slide37.xml" Type="http://schemas.openxmlformats.org/officeDocument/2006/relationships/slide" Id="rId42"/><Relationship Target="slides/slide38.xml" Type="http://schemas.openxmlformats.org/officeDocument/2006/relationships/slide" Id="rId43"/><Relationship Target="slides/slide39.xml" Type="http://schemas.openxmlformats.org/officeDocument/2006/relationships/slide" Id="rId44"/><Relationship Target="slides/slide40.xml" Type="http://schemas.openxmlformats.org/officeDocument/2006/relationships/slide" Id="rId45"/><Relationship Target="slides/slide41.xml" Type="http://schemas.openxmlformats.org/officeDocument/2006/relationships/slide" Id="rId46"/><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 Target="slides/slide53.xml" Type="http://schemas.openxmlformats.org/officeDocument/2006/relationships/slide" Id="rId58"/><Relationship Target="slides/slide54.xml" Type="http://schemas.openxmlformats.org/officeDocument/2006/relationships/slide" Id="rId59"/><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7.xml" Type="http://schemas.openxmlformats.org/officeDocument/2006/relationships/slide" Id="rId12"/><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52.xml" Type="http://schemas.openxmlformats.org/officeDocument/2006/relationships/slide" Id="rId57"/><Relationship Target="slides/slide51.xml" Type="http://schemas.openxmlformats.org/officeDocument/2006/relationships/slide" Id="rId56"/><Relationship Target="slides/slide50.xml" Type="http://schemas.openxmlformats.org/officeDocument/2006/relationships/slide" Id="rId55"/><Relationship Target="slides/slide49.xml" Type="http://schemas.openxmlformats.org/officeDocument/2006/relationships/slide" Id="rId54"/><Relationship Target="slides/slide48.xml" Type="http://schemas.openxmlformats.org/officeDocument/2006/relationships/slide" Id="rId53"/><Relationship Target="slides/slide47.xml" Type="http://schemas.openxmlformats.org/officeDocument/2006/relationships/slide" Id="rId52"/><Relationship Target="slides/slide46.xml" Type="http://schemas.openxmlformats.org/officeDocument/2006/relationships/slide" Id="rId51"/><Relationship Target="slides/slide45.xml" Type="http://schemas.openxmlformats.org/officeDocument/2006/relationships/slide" Id="rId50"/><Relationship Target="slides/slide24.xml" Type="http://schemas.openxmlformats.org/officeDocument/2006/relationships/slide" Id="rId2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slides/slide16.xml" Type="http://schemas.openxmlformats.org/officeDocument/2006/relationships/slide" Id="rId21"/><Relationship Target="slides/slide17.xml" Type="http://schemas.openxmlformats.org/officeDocument/2006/relationships/slide" Id="rId22"/><Relationship Target="slides/slide55.xml" Type="http://schemas.openxmlformats.org/officeDocument/2006/relationships/slide" Id="rId60"/><Relationship Target="slides/slide18.xml" Type="http://schemas.openxmlformats.org/officeDocument/2006/relationships/slide" Id="rId23"/><Relationship Target="slides/slide19.xml" Type="http://schemas.openxmlformats.org/officeDocument/2006/relationships/slide" Id="rId24"/><Relationship Target="slides/slide15.xml" Type="http://schemas.openxmlformats.org/officeDocument/2006/relationships/slide" Id="rId20"/><Relationship Target="slides/slide61.xml" Type="http://schemas.openxmlformats.org/officeDocument/2006/relationships/slide" Id="rId66"/><Relationship Target="slides/slide60.xml" Type="http://schemas.openxmlformats.org/officeDocument/2006/relationships/slide" Id="rId65"/><Relationship Target="slides/slide57.xml" Type="http://schemas.openxmlformats.org/officeDocument/2006/relationships/slide" Id="rId62"/><Relationship Target="slides/slide56.xml" Type="http://schemas.openxmlformats.org/officeDocument/2006/relationships/slide" Id="rId61"/><Relationship Target="slides/slide59.xml" Type="http://schemas.openxmlformats.org/officeDocument/2006/relationships/slide" Id="rId64"/><Relationship Target="slides/slide58.xml" Type="http://schemas.openxmlformats.org/officeDocument/2006/relationships/slide" Id="rId63"/></Relationships>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 name="Shape 43"/>
        <p:cNvGrpSpPr/>
        <p:nvPr/>
      </p:nvGrpSpPr>
      <p:grpSpPr>
        <a:xfrm>
          <a:off y="0" x="0"/>
          <a:ext cy="0" cx="0"/>
          <a:chOff y="0" x="0"/>
          <a:chExt cy="0" cx="0"/>
        </a:xfrm>
      </p:grpSpPr>
      <p:sp>
        <p:nvSpPr>
          <p:cNvPr id="44" name="Shape 44"/>
          <p:cNvSpPr txBox="1"/>
          <p:nvPr>
            <p:ph idx="1" type="body"/>
          </p:nvPr>
        </p:nvSpPr>
        <p:spPr>
          <a:xfrm>
            <a:off y="4343400" x="685800"/>
            <a:ext cy="4114800" cx="5486399"/>
          </a:xfrm>
          <a:prstGeom prst="rect">
            <a:avLst/>
          </a:prstGeom>
        </p:spPr>
        <p:txBody>
          <a:bodyPr bIns="91425" rIns="91425" lIns="91425" tIns="91425" anchor="ctr" anchorCtr="0">
            <a:noAutofit/>
          </a:bodyPr>
          <a:lstStyle/>
          <a:p>
            <a:pPr rtl="0">
              <a:spcBef>
                <a:spcPts val="0"/>
              </a:spcBef>
              <a:buNone/>
            </a:pPr>
            <a:r>
              <a:rPr lang="en-US"/>
              <a:t>Welcome to “How to Develop and Internal Grant Communication Plan.”</a:t>
            </a:r>
          </a:p>
          <a:p>
            <a:pPr rtl="0">
              <a:spcBef>
                <a:spcPts val="0"/>
              </a:spcBef>
              <a:buNone/>
            </a:pPr>
            <a:r>
              <a:t/>
            </a:r>
            <a:endParaRPr/>
          </a:p>
          <a:p>
            <a:pPr rtl="0">
              <a:spcBef>
                <a:spcPts val="0"/>
              </a:spcBef>
              <a:buNone/>
            </a:pPr>
            <a:r>
              <a:rPr lang="en-US"/>
              <a:t>(Preparation notes:</a:t>
            </a:r>
          </a:p>
          <a:p>
            <a:pPr>
              <a:spcBef>
                <a:spcPts val="0"/>
              </a:spcBef>
              <a:buNone/>
            </a:pPr>
            <a:r>
              <a:rPr lang="en-US"/>
              <a:t>1. Create stacks of hands out with the right number for each row.)</a:t>
            </a:r>
          </a:p>
        </p:txBody>
      </p:sp>
      <p:sp>
        <p:nvSpPr>
          <p:cNvPr id="45" name="Shape 45"/>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 name="Shape 49"/>
        <p:cNvGrpSpPr/>
        <p:nvPr/>
      </p:nvGrpSpPr>
      <p:grpSpPr>
        <a:xfrm>
          <a:off y="0" x="0"/>
          <a:ext cy="0" cx="0"/>
          <a:chOff y="0" x="0"/>
          <a:chExt cy="0" cx="0"/>
        </a:xfrm>
      </p:grpSpPr>
      <p:sp>
        <p:nvSpPr>
          <p:cNvPr id="50" name="Shape 50"/>
          <p:cNvSpPr txBox="1"/>
          <p:nvPr>
            <p:ph idx="1" type="body"/>
          </p:nvPr>
        </p:nvSpPr>
        <p:spPr>
          <a:xfrm>
            <a:off y="4343400" x="685800"/>
            <a:ext cy="4114800" cx="5486399"/>
          </a:xfrm>
          <a:prstGeom prst="rect">
            <a:avLst/>
          </a:prstGeom>
        </p:spPr>
        <p:txBody>
          <a:bodyPr bIns="91425" rIns="91425" lIns="91425" tIns="91425" anchor="ctr" anchorCtr="0">
            <a:noAutofit/>
          </a:bodyPr>
          <a:lstStyle/>
          <a:p>
            <a:pPr rtl="0">
              <a:spcBef>
                <a:spcPts val="0"/>
              </a:spcBef>
              <a:buNone/>
            </a:pPr>
            <a:r>
              <a:rPr lang="en-US"/>
              <a:t>Sometimes a grant writer’s job feels like it’s all about the money…</a:t>
            </a:r>
          </a:p>
          <a:p>
            <a:pPr>
              <a:spcBef>
                <a:spcPts val="0"/>
              </a:spcBef>
              <a:buNone/>
            </a:pPr>
            <a:r>
              <a:rPr lang="en-US"/>
              <a:t>And why is it that people think grant writers can magically get money for them?</a:t>
            </a:r>
          </a:p>
        </p:txBody>
      </p:sp>
      <p:sp>
        <p:nvSpPr>
          <p:cNvPr id="51" name="Shape 5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4" name="Shape 54"/>
        <p:cNvGrpSpPr/>
        <p:nvPr/>
      </p:nvGrpSpPr>
      <p:grpSpPr>
        <a:xfrm>
          <a:off y="0" x="0"/>
          <a:ext cy="0" cx="0"/>
          <a:chOff y="0" x="0"/>
          <a:chExt cy="0" cx="0"/>
        </a:xfrm>
      </p:grpSpPr>
      <p:sp>
        <p:nvSpPr>
          <p:cNvPr id="55" name="Shape 5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6" name="Shape 5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or… people thinking grant writing is about...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0" name="Shape 60"/>
        <p:cNvGrpSpPr/>
        <p:nvPr/>
      </p:nvGrpSpPr>
      <p:grpSpPr>
        <a:xfrm>
          <a:off y="0" x="0"/>
          <a:ext cy="0" cx="0"/>
          <a:chOff y="0" x="0"/>
          <a:chExt cy="0" cx="0"/>
        </a:xfrm>
      </p:grpSpPr>
      <p:sp>
        <p:nvSpPr>
          <p:cNvPr id="61" name="Shape 6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2" name="Shape 6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Writing...because all it takes it FANTASTIC writing to get a grant.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5" name="Shape 65"/>
        <p:cNvGrpSpPr/>
        <p:nvPr/>
      </p:nvGrpSpPr>
      <p:grpSpPr>
        <a:xfrm>
          <a:off y="0" x="0"/>
          <a:ext cy="0" cx="0"/>
          <a:chOff y="0" x="0"/>
          <a:chExt cy="0" cx="0"/>
        </a:xfrm>
      </p:grpSpPr>
      <p:sp>
        <p:nvSpPr>
          <p:cNvPr id="66" name="Shape 6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7" name="Shape 6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...or maybe it’s about...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3" name="Shape 73"/>
        <p:cNvGrpSpPr/>
        <p:nvPr/>
      </p:nvGrpSpPr>
      <p:grpSpPr>
        <a:xfrm>
          <a:off y="0" x="0"/>
          <a:ext cy="0" cx="0"/>
          <a:chOff y="0" x="0"/>
          <a:chExt cy="0" cx="0"/>
        </a:xfrm>
      </p:grpSpPr>
      <p:sp>
        <p:nvSpPr>
          <p:cNvPr id="74" name="Shape 7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5" name="Shape 7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Funders - And yes, it definitely is about funders.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8" name="Shape 78"/>
        <p:cNvGrpSpPr/>
        <p:nvPr/>
      </p:nvGrpSpPr>
      <p:grpSpPr>
        <a:xfrm>
          <a:off y="0" x="0"/>
          <a:ext cy="0" cx="0"/>
          <a:chOff y="0" x="0"/>
          <a:chExt cy="0" cx="0"/>
        </a:xfrm>
      </p:grpSpPr>
      <p:sp>
        <p:nvSpPr>
          <p:cNvPr id="79" name="Shape 7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0" name="Shape 8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Can anyone read what that says?</a:t>
            </a:r>
          </a:p>
          <a:p>
            <a:pPr>
              <a:spcBef>
                <a:spcPts val="0"/>
              </a:spcBef>
              <a:buNone/>
            </a:pPr>
            <a:r>
              <a:rPr lang="en-US"/>
              <a:t>Yes, it’s also about following the rules, which sometimes appear in very small print.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6" name="Shape 86"/>
        <p:cNvGrpSpPr/>
        <p:nvPr/>
      </p:nvGrpSpPr>
      <p:grpSpPr>
        <a:xfrm>
          <a:off y="0" x="0"/>
          <a:ext cy="0" cx="0"/>
          <a:chOff y="0" x="0"/>
          <a:chExt cy="0" cx="0"/>
        </a:xfrm>
      </p:grpSpPr>
      <p:sp>
        <p:nvSpPr>
          <p:cNvPr id="87" name="Shape 8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8" name="Shape 8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And it is about these things...money, writing, funders, and following the RFA to the letter.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2" name="Shape 92"/>
        <p:cNvGrpSpPr/>
        <p:nvPr/>
      </p:nvGrpSpPr>
      <p:grpSpPr>
        <a:xfrm>
          <a:off y="0" x="0"/>
          <a:ext cy="0" cx="0"/>
          <a:chOff y="0" x="0"/>
          <a:chExt cy="0" cx="0"/>
        </a:xfrm>
      </p:grpSpPr>
      <p:sp>
        <p:nvSpPr>
          <p:cNvPr id="93" name="Shape 9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94" name="Shape 9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but...these are all important means to an end.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7" name="Shape 97"/>
        <p:cNvGrpSpPr/>
        <p:nvPr/>
      </p:nvGrpSpPr>
      <p:grpSpPr>
        <a:xfrm>
          <a:off y="0" x="0"/>
          <a:ext cy="0" cx="0"/>
          <a:chOff y="0" x="0"/>
          <a:chExt cy="0" cx="0"/>
        </a:xfrm>
      </p:grpSpPr>
      <p:sp>
        <p:nvSpPr>
          <p:cNvPr id="98" name="Shape 9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99" name="Shape 9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The real end goal 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3" name="Shape 103"/>
        <p:cNvGrpSpPr/>
        <p:nvPr/>
      </p:nvGrpSpPr>
      <p:grpSpPr>
        <a:xfrm>
          <a:off y="0" x="0"/>
          <a:ext cy="0" cx="0"/>
          <a:chOff y="0" x="0"/>
          <a:chExt cy="0" cx="0"/>
        </a:xfrm>
      </p:grpSpPr>
      <p:sp>
        <p:nvSpPr>
          <p:cNvPr id="104" name="Shape 10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5" name="Shape 10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Mission:</a:t>
            </a:r>
          </a:p>
          <a:p>
            <a:pPr rtl="0">
              <a:spcBef>
                <a:spcPts val="0"/>
              </a:spcBef>
              <a:buNone/>
            </a:pPr>
            <a:r>
              <a:rPr lang="en-US"/>
              <a:t>educating people</a:t>
            </a:r>
          </a:p>
          <a:p>
            <a:pPr rtl="0">
              <a:spcBef>
                <a:spcPts val="0"/>
              </a:spcBef>
              <a:buNone/>
            </a:pPr>
            <a:r>
              <a:rPr lang="en-US"/>
              <a:t>improving child health</a:t>
            </a:r>
          </a:p>
          <a:p>
            <a:pPr rtl="0">
              <a:spcBef>
                <a:spcPts val="0"/>
              </a:spcBef>
              <a:buNone/>
            </a:pPr>
            <a:r>
              <a:rPr lang="en-US"/>
              <a:t>feeding people</a:t>
            </a:r>
          </a:p>
          <a:p>
            <a:pPr>
              <a:spcBef>
                <a:spcPts val="0"/>
              </a:spcBef>
              <a:buNone/>
            </a:pPr>
            <a:r>
              <a:rPr lang="en-US"/>
              <a:t>inspiring society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8" name="Shape 108"/>
        <p:cNvGrpSpPr/>
        <p:nvPr/>
      </p:nvGrpSpPr>
      <p:grpSpPr>
        <a:xfrm>
          <a:off y="0" x="0"/>
          <a:ext cy="0" cx="0"/>
          <a:chOff y="0" x="0"/>
          <a:chExt cy="0" cx="0"/>
        </a:xfrm>
      </p:grpSpPr>
      <p:sp>
        <p:nvSpPr>
          <p:cNvPr id="109" name="Shape 10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10" name="Shape 11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So, how can an internal grant communication plan further your mission?</a:t>
            </a:r>
          </a:p>
          <a:p>
            <a:pPr rtl="0">
              <a:spcBef>
                <a:spcPts val="0"/>
              </a:spcBef>
              <a:buNone/>
            </a:pPr>
            <a:r>
              <a:t/>
            </a:r>
            <a:endParaRPr/>
          </a:p>
          <a:p>
            <a:pPr>
              <a:spcBef>
                <a:spcPts val="0"/>
              </a:spcBef>
              <a:buNone/>
            </a:pPr>
            <a:r>
              <a:rPr lang="en-US"/>
              <a:t>Solicit a few ideas from the audience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3" name="Shape 113"/>
        <p:cNvGrpSpPr/>
        <p:nvPr/>
      </p:nvGrpSpPr>
      <p:grpSpPr>
        <a:xfrm>
          <a:off y="0" x="0"/>
          <a:ext cy="0" cx="0"/>
          <a:chOff y="0" x="0"/>
          <a:chExt cy="0" cx="0"/>
        </a:xfrm>
      </p:grpSpPr>
      <p:sp>
        <p:nvSpPr>
          <p:cNvPr id="114" name="Shape 11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15" name="Shape 11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How would you rate your current internal communications about grants?</a:t>
            </a:r>
          </a:p>
          <a:p>
            <a:pPr rtl="0">
              <a:spcBef>
                <a:spcPts val="0"/>
              </a:spcBef>
              <a:buNone/>
            </a:pPr>
            <a:r>
              <a:t/>
            </a:r>
            <a:endParaRPr/>
          </a:p>
          <a:p>
            <a:pPr rtl="0" lvl="0">
              <a:spcBef>
                <a:spcPts val="0"/>
              </a:spcBef>
              <a:buNone/>
            </a:pPr>
            <a:r>
              <a:rPr lang="en-US"/>
              <a:t>Thumbs up, thumbs down, in the middle.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8" name="Shape 118"/>
        <p:cNvGrpSpPr/>
        <p:nvPr/>
      </p:nvGrpSpPr>
      <p:grpSpPr>
        <a:xfrm>
          <a:off y="0" x="0"/>
          <a:ext cy="0" cx="0"/>
          <a:chOff y="0" x="0"/>
          <a:chExt cy="0" cx="0"/>
        </a:xfrm>
      </p:grpSpPr>
      <p:sp>
        <p:nvSpPr>
          <p:cNvPr id="119" name="Shape 11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0" name="Shape 12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are some of the barriers preventing you from carrying out the internal grant communication plan you want?</a:t>
            </a:r>
          </a:p>
          <a:p>
            <a:pPr rtl="0">
              <a:spcBef>
                <a:spcPts val="0"/>
              </a:spcBef>
              <a:buNone/>
            </a:pPr>
            <a:r>
              <a:rPr lang="en-US"/>
              <a:t>Ask audience for input...</a:t>
            </a:r>
          </a:p>
          <a:p>
            <a:pPr rtl="0">
              <a:spcBef>
                <a:spcPts val="0"/>
              </a:spcBef>
              <a:buNone/>
            </a:pPr>
            <a:r>
              <a:t/>
            </a:r>
            <a:endParaRPr/>
          </a:p>
          <a:p>
            <a:pPr rtl="0" lvl="0">
              <a:spcBef>
                <a:spcPts val="0"/>
              </a:spcBef>
              <a:buNone/>
            </a:pPr>
            <a:r>
              <a:rPr lang="en-US"/>
              <a:t>Lack of time, lack of resources, lack of content, lack of know-how</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4" name="Shape 124"/>
        <p:cNvGrpSpPr/>
        <p:nvPr/>
      </p:nvGrpSpPr>
      <p:grpSpPr>
        <a:xfrm>
          <a:off y="0" x="0"/>
          <a:ext cy="0" cx="0"/>
          <a:chOff y="0" x="0"/>
          <a:chExt cy="0" cx="0"/>
        </a:xfrm>
      </p:grpSpPr>
      <p:sp>
        <p:nvSpPr>
          <p:cNvPr id="125" name="Shape 12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6" name="Shape 12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So, if I told you...that an internal grant communication plan could further your mission. (click)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0" name="Shape 130"/>
        <p:cNvGrpSpPr/>
        <p:nvPr/>
      </p:nvGrpSpPr>
      <p:grpSpPr>
        <a:xfrm>
          <a:off y="0" x="0"/>
          <a:ext cy="0" cx="0"/>
          <a:chOff y="0" x="0"/>
          <a:chExt cy="0" cx="0"/>
        </a:xfrm>
      </p:grpSpPr>
      <p:sp>
        <p:nvSpPr>
          <p:cNvPr id="131" name="Shape 13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32" name="Shape 13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would it be worth to you? How much would you pay for an internal grant communication plan?</a:t>
            </a:r>
          </a:p>
          <a:p>
            <a:pPr rtl="0">
              <a:spcBef>
                <a:spcPts val="0"/>
              </a:spcBef>
              <a:buNone/>
            </a:pPr>
            <a:r>
              <a:rPr lang="en-US"/>
              <a:t>How much time would you give it?</a:t>
            </a:r>
          </a:p>
          <a:p>
            <a:pPr rtl="0">
              <a:spcBef>
                <a:spcPts val="0"/>
              </a:spcBef>
              <a:buNone/>
            </a:pPr>
            <a:r>
              <a:t/>
            </a:r>
            <a:endParaRPr/>
          </a:p>
          <a:p>
            <a:pPr rtl="0">
              <a:spcBef>
                <a:spcPts val="0"/>
              </a:spcBef>
              <a:buNone/>
            </a:pPr>
            <a:r>
              <a:rPr lang="en-US"/>
              <a:t>(Now pass out hand-outs)</a:t>
            </a:r>
          </a:p>
          <a:p>
            <a:pPr rtl="0">
              <a:spcBef>
                <a:spcPts val="0"/>
              </a:spcBef>
              <a:buNone/>
            </a:pPr>
            <a:r>
              <a:t/>
            </a:r>
            <a:endParaRPr/>
          </a:p>
          <a:p>
            <a:pPr rtl="0">
              <a:spcBef>
                <a:spcPts val="0"/>
              </a:spcBef>
              <a:buNone/>
            </a:pPr>
            <a:r>
              <a:rPr lang="en-US"/>
              <a:t>Use your handout to give answers to these questions.</a:t>
            </a:r>
          </a:p>
          <a:p>
            <a:pPr rtl="0">
              <a:spcBef>
                <a:spcPts val="0"/>
              </a:spcBef>
              <a:buNone/>
            </a:pPr>
            <a:r>
              <a:t/>
            </a:r>
            <a:endParaRPr/>
          </a:p>
          <a:p>
            <a:pPr>
              <a:spcBef>
                <a:spcPts val="0"/>
              </a:spcBef>
              <a:buNone/>
            </a:pPr>
            <a:r>
              <a:rPr lang="en-US"/>
              <a:t>Would anyone like to share a few answers.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4" name="Shape 144"/>
        <p:cNvGrpSpPr/>
        <p:nvPr/>
      </p:nvGrpSpPr>
      <p:grpSpPr>
        <a:xfrm>
          <a:off y="0" x="0"/>
          <a:ext cy="0" cx="0"/>
          <a:chOff y="0" x="0"/>
          <a:chExt cy="0" cx="0"/>
        </a:xfrm>
      </p:grpSpPr>
      <p:sp>
        <p:nvSpPr>
          <p:cNvPr id="145" name="Shape 14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46" name="Shape 14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You can fill in the answers to the previous questions on your handout.</a:t>
            </a:r>
          </a:p>
          <a:p>
            <a:pPr rtl="0">
              <a:spcBef>
                <a:spcPts val="0"/>
              </a:spcBef>
              <a:buNone/>
            </a:pPr>
            <a:r>
              <a:t/>
            </a:r>
            <a:endParaRPr/>
          </a:p>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9" name="Shape 149"/>
        <p:cNvGrpSpPr/>
        <p:nvPr/>
      </p:nvGrpSpPr>
      <p:grpSpPr>
        <a:xfrm>
          <a:off y="0" x="0"/>
          <a:ext cy="0" cx="0"/>
          <a:chOff y="0" x="0"/>
          <a:chExt cy="0" cx="0"/>
        </a:xfrm>
      </p:grpSpPr>
      <p:sp>
        <p:nvSpPr>
          <p:cNvPr id="150" name="Shape 15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1" name="Shape 15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Let’s start planning...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5" name="Shape 155"/>
        <p:cNvGrpSpPr/>
        <p:nvPr/>
      </p:nvGrpSpPr>
      <p:grpSpPr>
        <a:xfrm>
          <a:off y="0" x="0"/>
          <a:ext cy="0" cx="0"/>
          <a:chOff y="0" x="0"/>
          <a:chExt cy="0" cx="0"/>
        </a:xfrm>
      </p:grpSpPr>
      <p:sp>
        <p:nvSpPr>
          <p:cNvPr id="156" name="Shape 15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7" name="Shape 15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solidFill>
                  <a:schemeClr val="dk1"/>
                </a:solidFill>
              </a:rPr>
              <a:t>Please use your sheet hand-out that looks like this… (click to next slide).</a:t>
            </a:r>
          </a:p>
          <a:p>
            <a:pPr rtl="0">
              <a:spcBef>
                <a:spcPts val="0"/>
              </a:spcBef>
              <a:buNone/>
            </a:pPr>
            <a:r>
              <a:rPr lang="en-US"/>
              <a:t>and start at the 1, circled in red, here.</a:t>
            </a:r>
          </a:p>
          <a:p>
            <a:pPr rtl="0">
              <a:spcBef>
                <a:spcPts val="0"/>
              </a:spcBef>
              <a:buNone/>
            </a:pPr>
            <a:r>
              <a:t/>
            </a:r>
            <a:endParaRPr/>
          </a:p>
          <a:p>
            <a:pPr>
              <a:spcBef>
                <a:spcPts val="0"/>
              </a:spcBef>
              <a:buNone/>
            </a:pPr>
            <a:r>
              <a:rPr lang="en-US"/>
              <a:t>Every time you see a number in this presentation, this will correspond with a number on your handout that you can fill in.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1" name="Shape 161"/>
        <p:cNvGrpSpPr/>
        <p:nvPr/>
      </p:nvGrpSpPr>
      <p:grpSpPr>
        <a:xfrm>
          <a:off y="0" x="0"/>
          <a:ext cy="0" cx="0"/>
          <a:chOff y="0" x="0"/>
          <a:chExt cy="0" cx="0"/>
        </a:xfrm>
      </p:grpSpPr>
      <p:sp>
        <p:nvSpPr>
          <p:cNvPr id="162" name="Shape 16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3" name="Shape 163"/>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Who are the people that carry out your mission?</a:t>
            </a:r>
          </a:p>
          <a:p>
            <a:pPr rtl="0">
              <a:spcBef>
                <a:spcPts val="0"/>
              </a:spcBef>
              <a:buNone/>
            </a:pPr>
            <a:r>
              <a:rPr lang="en-US"/>
              <a:t>Since the focus of this communication plan is internal, you want to think about the people who </a:t>
            </a:r>
            <a:r>
              <a:rPr b="1" lang="en-US" i="1"/>
              <a:t>carry out</a:t>
            </a:r>
            <a:r>
              <a:rPr lang="en-US"/>
              <a:t> your mission, not the people to whom you deliver your mission.</a:t>
            </a:r>
          </a:p>
          <a:p>
            <a:pPr rtl="0">
              <a:spcBef>
                <a:spcPts val="0"/>
              </a:spcBef>
              <a:buNone/>
            </a:pPr>
            <a:r>
              <a:rPr lang="en-US"/>
              <a:t>I’ll give you 20-30 seconds to add some of the people who carry out your mission.</a:t>
            </a:r>
          </a:p>
          <a:p>
            <a:pPr rtl="0">
              <a:spcBef>
                <a:spcPts val="0"/>
              </a:spcBef>
              <a:buNone/>
            </a:pPr>
            <a:r>
              <a:t/>
            </a:r>
            <a:endParaRPr/>
          </a:p>
          <a:p>
            <a:pPr rtl="0">
              <a:spcBef>
                <a:spcPts val="0"/>
              </a:spcBef>
              <a:buNone/>
            </a:pPr>
            <a:r>
              <a:t/>
            </a:r>
            <a:endParaRPr/>
          </a:p>
          <a:p>
            <a:pPr rtl="0">
              <a:spcBef>
                <a:spcPts val="0"/>
              </a:spcBef>
              <a:buNone/>
            </a:pPr>
            <a:r>
              <a:t/>
            </a:r>
            <a:endParaRPr/>
          </a:p>
          <a:p>
            <a:pPr rtl="0" lvl="0">
              <a:spcBef>
                <a:spcPts val="0"/>
              </a:spcBef>
              <a:buNone/>
            </a:pPr>
            <a:r>
              <a:rPr lang="en-US"/>
              <a:t>Consider asking for one or two audience member answers.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6" name="Shape 166"/>
        <p:cNvGrpSpPr/>
        <p:nvPr/>
      </p:nvGrpSpPr>
      <p:grpSpPr>
        <a:xfrm>
          <a:off y="0" x="0"/>
          <a:ext cy="0" cx="0"/>
          <a:chOff y="0" x="0"/>
          <a:chExt cy="0" cx="0"/>
        </a:xfrm>
      </p:grpSpPr>
      <p:sp>
        <p:nvSpPr>
          <p:cNvPr id="167" name="Shape 16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8" name="Shape 16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Here’s the second question, again found on your handout. What are your people’s preferred methods of communication - email, meetings, paper documents, snail mail?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1" name="Shape 171"/>
        <p:cNvGrpSpPr/>
        <p:nvPr/>
      </p:nvGrpSpPr>
      <p:grpSpPr>
        <a:xfrm>
          <a:off y="0" x="0"/>
          <a:ext cy="0" cx="0"/>
          <a:chOff y="0" x="0"/>
          <a:chExt cy="0" cx="0"/>
        </a:xfrm>
      </p:grpSpPr>
      <p:sp>
        <p:nvSpPr>
          <p:cNvPr id="172" name="Shape 17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73" name="Shape 17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Are there new ways you would like to communicate with them? New times, maybe?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6" name="Shape 176"/>
        <p:cNvGrpSpPr/>
        <p:nvPr/>
      </p:nvGrpSpPr>
      <p:grpSpPr>
        <a:xfrm>
          <a:off y="0" x="0"/>
          <a:ext cy="0" cx="0"/>
          <a:chOff y="0" x="0"/>
          <a:chExt cy="0" cx="0"/>
        </a:xfrm>
      </p:grpSpPr>
      <p:sp>
        <p:nvSpPr>
          <p:cNvPr id="177" name="Shape 17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78" name="Shape 17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do you currently say to them? What are the important messages you are delivering?</a:t>
            </a:r>
          </a:p>
          <a:p>
            <a:pPr>
              <a:spcBef>
                <a:spcPts val="0"/>
              </a:spcBef>
              <a:buNone/>
            </a:pPr>
            <a:r>
              <a:rPr lang="en-US"/>
              <a:t>What is the balance of information, news, celebration, and directions that you give them?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1" name="Shape 181"/>
        <p:cNvGrpSpPr/>
        <p:nvPr/>
      </p:nvGrpSpPr>
      <p:grpSpPr>
        <a:xfrm>
          <a:off y="0" x="0"/>
          <a:ext cy="0" cx="0"/>
          <a:chOff y="0" x="0"/>
          <a:chExt cy="0" cx="0"/>
        </a:xfrm>
      </p:grpSpPr>
      <p:sp>
        <p:nvSpPr>
          <p:cNvPr id="182" name="Shape 18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3" name="Shape 183"/>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would you like to say to them that you are not already?</a:t>
            </a:r>
          </a:p>
          <a:p>
            <a:pPr rtl="0">
              <a:spcBef>
                <a:spcPts val="0"/>
              </a:spcBef>
              <a:buNone/>
            </a:pPr>
            <a:r>
              <a:rPr lang="en-US"/>
              <a:t>Or is there anything you would like to reiterate?</a:t>
            </a:r>
          </a:p>
          <a:p>
            <a:pPr rtl="0">
              <a:spcBef>
                <a:spcPts val="0"/>
              </a:spcBef>
              <a:buNone/>
            </a:pPr>
            <a:r>
              <a:t/>
            </a:r>
            <a:endParaRPr/>
          </a:p>
          <a:p>
            <a:pPr>
              <a:spcBef>
                <a:spcPts val="0"/>
              </a:spcBef>
              <a:buNone/>
            </a:pPr>
            <a:r>
              <a:rPr lang="en-US"/>
              <a:t>So with those answers, let’s look at…(click)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6" name="Shape 186"/>
        <p:cNvGrpSpPr/>
        <p:nvPr/>
      </p:nvGrpSpPr>
      <p:grpSpPr>
        <a:xfrm>
          <a:off y="0" x="0"/>
          <a:ext cy="0" cx="0"/>
          <a:chOff y="0" x="0"/>
          <a:chExt cy="0" cx="0"/>
        </a:xfrm>
      </p:grpSpPr>
      <p:sp>
        <p:nvSpPr>
          <p:cNvPr id="187" name="Shape 18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8" name="Shape 18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I wanted to talk about another important reason for grant communication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6" name="Shape 196"/>
        <p:cNvGrpSpPr/>
        <p:nvPr/>
      </p:nvGrpSpPr>
      <p:grpSpPr>
        <a:xfrm>
          <a:off y="0" x="0"/>
          <a:ext cy="0" cx="0"/>
          <a:chOff y="0" x="0"/>
          <a:chExt cy="0" cx="0"/>
        </a:xfrm>
      </p:grpSpPr>
      <p:sp>
        <p:nvSpPr>
          <p:cNvPr id="197" name="Shape 19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98" name="Shape 19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To set up the potential situation you might be in, here is a simple diagram. We all will find ourselves on various points of this spectrum for each grant we work on.</a:t>
            </a:r>
          </a:p>
          <a:p>
            <a:pPr>
              <a:spcBef>
                <a:spcPts val="0"/>
              </a:spcBef>
              <a:buNone/>
            </a:pPr>
            <a:r>
              <a:rPr lang="en-US"/>
              <a:t>You may lean more toward the far right, grant writer end of the spectrum, but people can fall anywhere in between. At the far left would be people who are (use quote signs with fingers) “forced” to write grants, but are really program staff.</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1" name="Shape 201"/>
        <p:cNvGrpSpPr/>
        <p:nvPr/>
      </p:nvGrpSpPr>
      <p:grpSpPr>
        <a:xfrm>
          <a:off y="0" x="0"/>
          <a:ext cy="0" cx="0"/>
          <a:chOff y="0" x="0"/>
          <a:chExt cy="0" cx="0"/>
        </a:xfrm>
      </p:grpSpPr>
      <p:sp>
        <p:nvSpPr>
          <p:cNvPr id="202" name="Shape 20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03" name="Shape 20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So, how do we help everyone along the grant work continuum connect?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6" name="Shape 206"/>
        <p:cNvGrpSpPr/>
        <p:nvPr/>
      </p:nvGrpSpPr>
      <p:grpSpPr>
        <a:xfrm>
          <a:off y="0" x="0"/>
          <a:ext cy="0" cx="0"/>
          <a:chOff y="0" x="0"/>
          <a:chExt cy="0" cx="0"/>
        </a:xfrm>
      </p:grpSpPr>
      <p:sp>
        <p:nvSpPr>
          <p:cNvPr id="207" name="Shape 20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08" name="Shape 20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And also, how do we connect people who aren’t on the spectrum at all? These would be program staff, volunteers, or administrative people that might not even think about the fact that you have grants or that some of your programming depends on grants.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2" name="Shape 212"/>
        <p:cNvGrpSpPr/>
        <p:nvPr/>
      </p:nvGrpSpPr>
      <p:grpSpPr>
        <a:xfrm>
          <a:off y="0" x="0"/>
          <a:ext cy="0" cx="0"/>
          <a:chOff y="0" x="0"/>
          <a:chExt cy="0" cx="0"/>
        </a:xfrm>
      </p:grpSpPr>
      <p:sp>
        <p:nvSpPr>
          <p:cNvPr id="213" name="Shape 21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14" name="Shape 21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We communicate… and with your answers to the first five questions, you’ve started your internal grant communication plan.</a:t>
            </a:r>
          </a:p>
          <a:p>
            <a:pPr rtl="0">
              <a:spcBef>
                <a:spcPts val="0"/>
              </a:spcBef>
              <a:buNone/>
            </a:pPr>
            <a:r>
              <a:t/>
            </a:r>
            <a:endParaRPr/>
          </a:p>
          <a:p>
            <a:pPr>
              <a:spcBef>
                <a:spcPts val="0"/>
              </a:spcBef>
              <a:buNone/>
            </a:pPr>
            <a:r>
              <a:rPr lang="en-US"/>
              <a:t>Let’s jump into a …(Click)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8" name="Shape 218"/>
        <p:cNvGrpSpPr/>
        <p:nvPr/>
      </p:nvGrpSpPr>
      <p:grpSpPr>
        <a:xfrm>
          <a:off y="0" x="0"/>
          <a:ext cy="0" cx="0"/>
          <a:chOff y="0" x="0"/>
          <a:chExt cy="0" cx="0"/>
        </a:xfrm>
      </p:grpSpPr>
      <p:sp>
        <p:nvSpPr>
          <p:cNvPr id="219" name="Shape 21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20" name="Shape 22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Case study…</a:t>
            </a:r>
          </a:p>
          <a:p>
            <a:pPr>
              <a:spcBef>
                <a:spcPts val="0"/>
              </a:spcBef>
              <a:buNone/>
            </a:pPr>
            <a:r>
              <a:rPr lang="en-US"/>
              <a:t>So, here is how the internal grant communication plan I’ve worked on developed.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4" name="Shape 224"/>
        <p:cNvGrpSpPr/>
        <p:nvPr/>
      </p:nvGrpSpPr>
      <p:grpSpPr>
        <a:xfrm>
          <a:off y="0" x="0"/>
          <a:ext cy="0" cx="0"/>
          <a:chOff y="0" x="0"/>
          <a:chExt cy="0" cx="0"/>
        </a:xfrm>
      </p:grpSpPr>
      <p:sp>
        <p:nvSpPr>
          <p:cNvPr id="225" name="Shape 22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26" name="Shape 22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I took about three months when I started my position as a Grant Specialist in the Division of Emergency Medicine at Cincinnati Children’s Hospital Medical Center to review many of the internal documents available, work flows, standard operating procedures and others, and included in this was the past research newsletter and an internal Sharepoint intranet website. The past newsletter was delivered quarterly and in paper fashion.</a:t>
            </a:r>
          </a:p>
          <a:p>
            <a:pPr rtl="0">
              <a:spcBef>
                <a:spcPts val="0"/>
              </a:spcBef>
              <a:buNone/>
            </a:pPr>
            <a:r>
              <a:rPr lang="en-US"/>
              <a:t>After looking at all of this, I though a more frequent email newsletter might better combine the goals of the paper newsletter and the Sharepoint intranet site. I vetted this idea through the research teams leadership and it was a go.</a:t>
            </a:r>
          </a:p>
          <a:p>
            <a:pPr rtl="0">
              <a:spcBef>
                <a:spcPts val="0"/>
              </a:spcBef>
              <a:buNone/>
            </a:pPr>
            <a:r>
              <a:rPr lang="en-US"/>
              <a:t>I then developed an simple email newsletter template that looked like this (click)</a:t>
            </a:r>
          </a:p>
          <a:p>
            <a:pPr rtl="0" lvl="0">
              <a:spcBef>
                <a:spcPts val="0"/>
              </a:spcBef>
              <a:buClr>
                <a:schemeClr val="dk1"/>
              </a:buClr>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0" name="Shape 230"/>
        <p:cNvGrpSpPr/>
        <p:nvPr/>
      </p:nvGrpSpPr>
      <p:grpSpPr>
        <a:xfrm>
          <a:off y="0" x="0"/>
          <a:ext cy="0" cx="0"/>
          <a:chOff y="0" x="0"/>
          <a:chExt cy="0" cx="0"/>
        </a:xfrm>
      </p:grpSpPr>
      <p:sp>
        <p:nvSpPr>
          <p:cNvPr id="231" name="Shape 23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32" name="Shape 23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Clr>
                <a:schemeClr val="dk1"/>
              </a:buClr>
              <a:buSzPct val="100000"/>
              <a:buFont typeface="Arial"/>
              <a:buNone/>
            </a:pPr>
            <a:r>
              <a:rPr lang="en-US">
                <a:solidFill>
                  <a:schemeClr val="dk1"/>
                </a:solidFill>
              </a:rPr>
              <a:t>Everything really began to move when II took this initial skeleton and made it a bit fancier and then filled with content.</a:t>
            </a:r>
          </a:p>
          <a:p>
            <a:pPr rtl="0" lvl="0">
              <a:spcBef>
                <a:spcPts val="0"/>
              </a:spcBef>
              <a:buClr>
                <a:schemeClr val="dk1"/>
              </a:buClr>
              <a:buSzPct val="100000"/>
              <a:buFont typeface="Arial"/>
              <a:buNone/>
            </a:pPr>
            <a:r>
              <a:rPr lang="en-US">
                <a:solidFill>
                  <a:schemeClr val="dk1"/>
                </a:solidFill>
              </a:rPr>
              <a:t>The first newsletter was sent in August 2013 and has been delivered every month since then.</a:t>
            </a:r>
          </a:p>
          <a:p>
            <a:pPr lvl="0">
              <a:spcBef>
                <a:spcPts val="0"/>
              </a:spcBef>
              <a:buClr>
                <a:schemeClr val="dk1"/>
              </a:buClr>
              <a:buSzPct val="100000"/>
              <a:buFont typeface="Arial"/>
              <a:buNone/>
            </a:pPr>
            <a:r>
              <a:rPr lang="en-US">
                <a:solidFill>
                  <a:schemeClr val="dk1"/>
                </a:solidFill>
              </a:rPr>
              <a:t>(click)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6" name="Shape 236"/>
        <p:cNvGrpSpPr/>
        <p:nvPr/>
      </p:nvGrpSpPr>
      <p:grpSpPr>
        <a:xfrm>
          <a:off y="0" x="0"/>
          <a:ext cy="0" cx="0"/>
          <a:chOff y="0" x="0"/>
          <a:chExt cy="0" cx="0"/>
        </a:xfrm>
      </p:grpSpPr>
      <p:sp>
        <p:nvSpPr>
          <p:cNvPr id="237" name="Shape 23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38" name="Shape 23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Link to newsletter PDF as example.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2" name="Shape 242"/>
        <p:cNvGrpSpPr/>
        <p:nvPr/>
      </p:nvGrpSpPr>
      <p:grpSpPr>
        <a:xfrm>
          <a:off y="0" x="0"/>
          <a:ext cy="0" cx="0"/>
          <a:chOff y="0" x="0"/>
          <a:chExt cy="0" cx="0"/>
        </a:xfrm>
      </p:grpSpPr>
      <p:sp>
        <p:nvSpPr>
          <p:cNvPr id="243" name="Shape 24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44" name="Shape 24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So what was our overall goal for the project:</a:t>
            </a:r>
          </a:p>
          <a:p>
            <a:pPr rtl="0">
              <a:spcBef>
                <a:spcPts val="0"/>
              </a:spcBef>
              <a:buNone/>
            </a:pPr>
            <a:r>
              <a:rPr lang="en-US"/>
              <a:t>Being the “research” newsletter, our goal was to “Produce more well-funded and well-executed research that resulted in publications”.</a:t>
            </a:r>
          </a:p>
          <a:p>
            <a:pPr rtl="0">
              <a:spcBef>
                <a:spcPts val="0"/>
              </a:spcBef>
              <a:buNone/>
            </a:pPr>
            <a:r>
              <a:t/>
            </a:r>
            <a:endParaRPr/>
          </a:p>
          <a:p>
            <a:pPr>
              <a:spcBef>
                <a:spcPts val="0"/>
              </a:spcBef>
              <a:buNone/>
            </a:pPr>
            <a:r>
              <a:rPr lang="en-US"/>
              <a:t>Now in your case, the centerpiece of your communication plan might be staff meeting notes, staff memos, maybe another type of email you already send out. Whatever the case, it is good to have some specific goals for the communication.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8" name="Shape 248"/>
        <p:cNvGrpSpPr/>
        <p:nvPr/>
      </p:nvGrpSpPr>
      <p:grpSpPr>
        <a:xfrm>
          <a:off y="0" x="0"/>
          <a:ext cy="0" cx="0"/>
          <a:chOff y="0" x="0"/>
          <a:chExt cy="0" cx="0"/>
        </a:xfrm>
      </p:grpSpPr>
      <p:sp>
        <p:nvSpPr>
          <p:cNvPr id="249" name="Shape 24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50" name="Shape 25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To achieve that goal, our objectives were to…</a:t>
            </a:r>
          </a:p>
          <a:p>
            <a:pPr rtl="0" lvl="0" indent="-304800" marL="457200">
              <a:spcBef>
                <a:spcPts val="640"/>
              </a:spcBef>
              <a:buClr>
                <a:schemeClr val="dk1"/>
              </a:buClr>
              <a:buSzPct val="100000"/>
              <a:buFont typeface="Helvetica Neue"/>
              <a:buChar char="•"/>
            </a:pPr>
            <a:r>
              <a:rPr sz="1200" lang="en-US">
                <a:solidFill>
                  <a:schemeClr val="dk1"/>
                </a:solidFill>
                <a:latin typeface="Helvetica Neue"/>
                <a:ea typeface="Helvetica Neue"/>
                <a:cs typeface="Helvetica Neue"/>
                <a:sym typeface="Helvetica Neue"/>
              </a:rPr>
              <a:t>Increase awareness of funding opportunities</a:t>
            </a:r>
          </a:p>
          <a:p>
            <a:pPr rtl="0" lvl="0" indent="-304800" marL="457200">
              <a:spcBef>
                <a:spcPts val="640"/>
              </a:spcBef>
              <a:buClr>
                <a:schemeClr val="dk1"/>
              </a:buClr>
              <a:buSzPct val="100000"/>
              <a:buFont typeface="Helvetica Neue"/>
              <a:buChar char="•"/>
            </a:pPr>
            <a:r>
              <a:rPr sz="1200" lang="en-US">
                <a:solidFill>
                  <a:schemeClr val="dk1"/>
                </a:solidFill>
                <a:latin typeface="Helvetica Neue"/>
                <a:ea typeface="Helvetica Neue"/>
                <a:cs typeface="Helvetica Neue"/>
                <a:sym typeface="Helvetica Neue"/>
              </a:rPr>
              <a:t>Increase awareness of current research, future research, and potential collaboration</a:t>
            </a:r>
          </a:p>
          <a:p>
            <a:pPr rtl="0" lvl="0" indent="-304800" marL="457200">
              <a:spcBef>
                <a:spcPts val="640"/>
              </a:spcBef>
              <a:buClr>
                <a:schemeClr val="dk1"/>
              </a:buClr>
              <a:buSzPct val="100000"/>
              <a:buFont typeface="Helvetica Neue"/>
              <a:buChar char="•"/>
            </a:pPr>
            <a:r>
              <a:rPr sz="1200" lang="en-US">
                <a:solidFill>
                  <a:schemeClr val="dk1"/>
                </a:solidFill>
                <a:latin typeface="Helvetica Neue"/>
                <a:ea typeface="Helvetica Neue"/>
                <a:cs typeface="Helvetica Neue"/>
                <a:sym typeface="Helvetica Neue"/>
              </a:rPr>
              <a:t>Share resources</a:t>
            </a:r>
          </a:p>
          <a:p>
            <a:pPr rtl="0" lvl="0" indent="-304800" marL="457200">
              <a:spcBef>
                <a:spcPts val="640"/>
              </a:spcBef>
              <a:buClr>
                <a:schemeClr val="dk1"/>
              </a:buClr>
              <a:buSzPct val="100000"/>
              <a:buFont typeface="Helvetica Neue"/>
              <a:buChar char="•"/>
            </a:pPr>
            <a:r>
              <a:rPr sz="1200" lang="en-US">
                <a:solidFill>
                  <a:schemeClr val="dk1"/>
                </a:solidFill>
                <a:latin typeface="Helvetica Neue"/>
                <a:ea typeface="Helvetica Neue"/>
                <a:cs typeface="Helvetica Neue"/>
                <a:sym typeface="Helvetica Neue"/>
              </a:rPr>
              <a:t>Celebrate research successes in the division</a:t>
            </a:r>
          </a:p>
          <a:p>
            <a:pPr lvl="0">
              <a:spcBef>
                <a:spcPts val="640"/>
              </a:spcBef>
              <a:buNone/>
            </a:pPr>
            <a:r>
              <a:rPr sz="1200" lang="en-US">
                <a:solidFill>
                  <a:schemeClr val="dk1"/>
                </a:solidFill>
                <a:latin typeface="Helvetica Neue"/>
                <a:ea typeface="Helvetica Neue"/>
                <a:cs typeface="Helvetica Neue"/>
                <a:sym typeface="Helvetica Neue"/>
              </a:rPr>
              <a:t>So, the question for you is…(click)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3" name="Shape 253"/>
        <p:cNvGrpSpPr/>
        <p:nvPr/>
      </p:nvGrpSpPr>
      <p:grpSpPr>
        <a:xfrm>
          <a:off y="0" x="0"/>
          <a:ext cy="0" cx="0"/>
          <a:chOff y="0" x="0"/>
          <a:chExt cy="0" cx="0"/>
        </a:xfrm>
      </p:grpSpPr>
      <p:sp>
        <p:nvSpPr>
          <p:cNvPr id="254" name="Shape 25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55" name="Shape 25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might the overarching goal of your newsletter or communication be?</a:t>
            </a:r>
          </a:p>
          <a:p>
            <a:pPr rtl="0">
              <a:spcBef>
                <a:spcPts val="0"/>
              </a:spcBef>
              <a:buNone/>
            </a:pPr>
            <a:r>
              <a:rPr lang="en-US"/>
              <a:t>Again, you can fill this question out for #6 on your handout.</a:t>
            </a:r>
          </a:p>
          <a:p>
            <a:pPr rtl="0">
              <a:spcBef>
                <a:spcPts val="0"/>
              </a:spcBef>
              <a:buNone/>
            </a:pPr>
            <a:r>
              <a:rPr lang="en-US"/>
              <a:t>Sample might be…</a:t>
            </a:r>
          </a:p>
          <a:p>
            <a:pPr rtl="0">
              <a:spcBef>
                <a:spcPts val="0"/>
              </a:spcBef>
              <a:buNone/>
            </a:pPr>
            <a:r>
              <a:rPr lang="en-US"/>
              <a:t>Increase the ## of our clients securing jobs. (if you are a job training organization)</a:t>
            </a:r>
          </a:p>
          <a:p>
            <a:pPr rtl="0">
              <a:spcBef>
                <a:spcPts val="0"/>
              </a:spcBef>
              <a:buNone/>
            </a:pPr>
            <a:r>
              <a:t/>
            </a:r>
            <a:endParaRPr/>
          </a:p>
          <a:p>
            <a:pPr rtl="0" lv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8" name="Shape 258"/>
        <p:cNvGrpSpPr/>
        <p:nvPr/>
      </p:nvGrpSpPr>
      <p:grpSpPr>
        <a:xfrm>
          <a:off y="0" x="0"/>
          <a:ext cy="0" cx="0"/>
          <a:chOff y="0" x="0"/>
          <a:chExt cy="0" cx="0"/>
        </a:xfrm>
      </p:grpSpPr>
      <p:sp>
        <p:nvSpPr>
          <p:cNvPr id="259" name="Shape 25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60" name="Shape 26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The objectives are what you hope your newsletter will provide to reach your goal.</a:t>
            </a:r>
          </a:p>
          <a:p>
            <a:pPr rtl="0">
              <a:spcBef>
                <a:spcPts val="0"/>
              </a:spcBef>
              <a:buNone/>
            </a:pPr>
            <a:r>
              <a:rPr lang="en-US"/>
              <a:t>So maybe you would like to increase the number of program staff who express interest in applying for grants.</a:t>
            </a:r>
          </a:p>
          <a:p>
            <a:pPr rtl="0">
              <a:spcBef>
                <a:spcPts val="0"/>
              </a:spcBef>
              <a:buNone/>
            </a:pPr>
            <a:r>
              <a:rPr lang="en-US"/>
              <a:t>Or maybe you want to increase the number of grants you are submitting but need more program ideas from staff.</a:t>
            </a:r>
          </a:p>
          <a:p>
            <a:pPr rtl="0">
              <a:spcBef>
                <a:spcPts val="0"/>
              </a:spcBef>
              <a:buNone/>
            </a:pPr>
            <a:r>
              <a:rPr lang="en-US"/>
              <a:t>Maybe you want to make better known the grant opportunities that might be available.</a:t>
            </a:r>
          </a:p>
          <a:p>
            <a:pPr rtl="0">
              <a:spcBef>
                <a:spcPts val="0"/>
              </a:spcBef>
              <a:buNone/>
            </a:pPr>
            <a:r>
              <a:rPr lang="en-US"/>
              <a:t>You may want to highlight the successes of your grant funded programs.</a:t>
            </a:r>
          </a:p>
          <a:p>
            <a:pPr rtl="0">
              <a:spcBef>
                <a:spcPts val="0"/>
              </a:spcBef>
              <a:buNone/>
            </a:pPr>
            <a:r>
              <a:t/>
            </a:r>
            <a:endParaRPr/>
          </a:p>
          <a:p>
            <a:pPr rtl="0" lvl="0">
              <a:spcBef>
                <a:spcPts val="0"/>
              </a:spcBef>
              <a:buNone/>
            </a:pPr>
            <a:r>
              <a:rPr lang="en-US"/>
              <a:t>I’ll give you a moments to write some of your ideas out.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4" name="Shape 264"/>
        <p:cNvGrpSpPr/>
        <p:nvPr/>
      </p:nvGrpSpPr>
      <p:grpSpPr>
        <a:xfrm>
          <a:off y="0" x="0"/>
          <a:ext cy="0" cx="0"/>
          <a:chOff y="0" x="0"/>
          <a:chExt cy="0" cx="0"/>
        </a:xfrm>
      </p:grpSpPr>
      <p:sp>
        <p:nvSpPr>
          <p:cNvPr id="265" name="Shape 26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66" name="Shape 26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Something that may help refine your objectives and content is your audience.</a:t>
            </a:r>
          </a:p>
          <a:p>
            <a:pPr rtl="0">
              <a:spcBef>
                <a:spcPts val="0"/>
              </a:spcBef>
              <a:buNone/>
            </a:pPr>
            <a:r>
              <a:rPr lang="en-US"/>
              <a:t>Our audience:</a:t>
            </a:r>
          </a:p>
          <a:p>
            <a:pPr rtl="0">
              <a:spcBef>
                <a:spcPts val="0"/>
              </a:spcBef>
              <a:buNone/>
            </a:pPr>
            <a:r>
              <a:rPr lang="en-US"/>
              <a:t>faculty researchers</a:t>
            </a:r>
          </a:p>
          <a:p>
            <a:pPr rtl="0">
              <a:spcBef>
                <a:spcPts val="0"/>
              </a:spcBef>
              <a:buNone/>
            </a:pPr>
            <a:r>
              <a:rPr lang="en-US"/>
              <a:t>study staff</a:t>
            </a:r>
          </a:p>
          <a:p>
            <a:pPr rtl="0">
              <a:spcBef>
                <a:spcPts val="0"/>
              </a:spcBef>
              <a:buNone/>
            </a:pPr>
            <a:r>
              <a:rPr lang="en-US"/>
              <a:t>research administrators</a:t>
            </a:r>
          </a:p>
          <a:p>
            <a:pPr rtl="0">
              <a:spcBef>
                <a:spcPts val="0"/>
              </a:spcBef>
              <a:buNone/>
            </a:pPr>
            <a:r>
              <a:rPr lang="en-US"/>
              <a:t>focus group members (we have four distinct focus groups that meet monthly in four areas of research).</a:t>
            </a:r>
          </a:p>
          <a:p>
            <a:pPr rtl="0">
              <a:spcBef>
                <a:spcPts val="0"/>
              </a:spcBef>
              <a:buNone/>
            </a:pPr>
            <a:r>
              <a:t/>
            </a:r>
            <a:endParaRPr/>
          </a:p>
          <a:p>
            <a:pPr>
              <a:spcBef>
                <a:spcPts val="0"/>
              </a:spcBef>
              <a:buNone/>
            </a:pPr>
            <a:r>
              <a:rPr lang="en-US"/>
              <a:t># 1 on your handout should have identified your audience to some degree. If you have any additional thought you can add them to number #1 now.</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0" name="Shape 270"/>
        <p:cNvGrpSpPr/>
        <p:nvPr/>
      </p:nvGrpSpPr>
      <p:grpSpPr>
        <a:xfrm>
          <a:off y="0" x="0"/>
          <a:ext cy="0" cx="0"/>
          <a:chOff y="0" x="0"/>
          <a:chExt cy="0" cx="0"/>
        </a:xfrm>
      </p:grpSpPr>
      <p:sp>
        <p:nvSpPr>
          <p:cNvPr id="271" name="Shape 27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2" name="Shape 27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Our current schedule for our newsletter is (read slide).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5" name="Shape 275"/>
        <p:cNvGrpSpPr/>
        <p:nvPr/>
      </p:nvGrpSpPr>
      <p:grpSpPr>
        <a:xfrm>
          <a:off y="0" x="0"/>
          <a:ext cy="0" cx="0"/>
          <a:chOff y="0" x="0"/>
          <a:chExt cy="0" cx="0"/>
        </a:xfrm>
      </p:grpSpPr>
      <p:sp>
        <p:nvSpPr>
          <p:cNvPr id="276" name="Shape 27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7" name="Shape 27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What would make the most sense in your work flow, meeting schedules, etc.?</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1" name="Shape 281"/>
        <p:cNvGrpSpPr/>
        <p:nvPr/>
      </p:nvGrpSpPr>
      <p:grpSpPr>
        <a:xfrm>
          <a:off y="0" x="0"/>
          <a:ext cy="0" cx="0"/>
          <a:chOff y="0" x="0"/>
          <a:chExt cy="0" cx="0"/>
        </a:xfrm>
      </p:grpSpPr>
      <p:sp>
        <p:nvSpPr>
          <p:cNvPr id="282" name="Shape 28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83" name="Shape 28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Some of our simple metrics are (read slide)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7" name="Shape 287"/>
        <p:cNvGrpSpPr/>
        <p:nvPr/>
      </p:nvGrpSpPr>
      <p:grpSpPr>
        <a:xfrm>
          <a:off y="0" x="0"/>
          <a:ext cy="0" cx="0"/>
          <a:chOff y="0" x="0"/>
          <a:chExt cy="0" cx="0"/>
        </a:xfrm>
      </p:grpSpPr>
      <p:sp>
        <p:nvSpPr>
          <p:cNvPr id="288" name="Shape 28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89" name="Shape 28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Some of the longer-term metrics we track are:</a:t>
            </a:r>
          </a:p>
          <a:p>
            <a:pPr>
              <a:spcBef>
                <a:spcPts val="0"/>
              </a:spcBef>
              <a:buNone/>
            </a:pPr>
            <a:r>
              <a:rPr lang="en-US"/>
              <a:t>(read slide)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2" name="Shape 292"/>
        <p:cNvGrpSpPr/>
        <p:nvPr/>
      </p:nvGrpSpPr>
      <p:grpSpPr>
        <a:xfrm>
          <a:off y="0" x="0"/>
          <a:ext cy="0" cx="0"/>
          <a:chOff y="0" x="0"/>
          <a:chExt cy="0" cx="0"/>
        </a:xfrm>
      </p:grpSpPr>
      <p:sp>
        <p:nvSpPr>
          <p:cNvPr id="293" name="Shape 29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94" name="Shape 29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7" name="Shape 297"/>
        <p:cNvGrpSpPr/>
        <p:nvPr/>
      </p:nvGrpSpPr>
      <p:grpSpPr>
        <a:xfrm>
          <a:off y="0" x="0"/>
          <a:ext cy="0" cx="0"/>
          <a:chOff y="0" x="0"/>
          <a:chExt cy="0" cx="0"/>
        </a:xfrm>
      </p:grpSpPr>
      <p:sp>
        <p:nvSpPr>
          <p:cNvPr id="298" name="Shape 29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99" name="Shape 29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3" name="Shape 303"/>
        <p:cNvGrpSpPr/>
        <p:nvPr/>
      </p:nvGrpSpPr>
      <p:grpSpPr>
        <a:xfrm>
          <a:off y="0" x="0"/>
          <a:ext cy="0" cx="0"/>
          <a:chOff y="0" x="0"/>
          <a:chExt cy="0" cx="0"/>
        </a:xfrm>
      </p:grpSpPr>
      <p:sp>
        <p:nvSpPr>
          <p:cNvPr id="304" name="Shape 30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05" name="Shape 30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9" name="Shape 309"/>
        <p:cNvGrpSpPr/>
        <p:nvPr/>
      </p:nvGrpSpPr>
      <p:grpSpPr>
        <a:xfrm>
          <a:off y="0" x="0"/>
          <a:ext cy="0" cx="0"/>
          <a:chOff y="0" x="0"/>
          <a:chExt cy="0" cx="0"/>
        </a:xfrm>
      </p:grpSpPr>
      <p:sp>
        <p:nvSpPr>
          <p:cNvPr id="310" name="Shape 31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11" name="Shape 31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Depending on your channels, you may have different metrics.</a:t>
            </a:r>
            <a:br>
              <a:rPr lang="en-US"/>
            </a:br>
            <a:r>
              <a:rPr lang="en-US"/>
              <a:t>Ex. If you print paper newsletters, maybe you put in mailboxes and do a visual check on how many are taken out within x number of days.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5" name="Shape 315"/>
        <p:cNvGrpSpPr/>
        <p:nvPr/>
      </p:nvGrpSpPr>
      <p:grpSpPr>
        <a:xfrm>
          <a:off y="0" x="0"/>
          <a:ext cy="0" cx="0"/>
          <a:chOff y="0" x="0"/>
          <a:chExt cy="0" cx="0"/>
        </a:xfrm>
      </p:grpSpPr>
      <p:sp>
        <p:nvSpPr>
          <p:cNvPr id="316" name="Shape 31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17" name="Shape 31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I showed this slide before. This was the simple outline I started with to sketch in what content could go where.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0" name="Shape 320"/>
        <p:cNvGrpSpPr/>
        <p:nvPr/>
      </p:nvGrpSpPr>
      <p:grpSpPr>
        <a:xfrm>
          <a:off y="0" x="0"/>
          <a:ext cy="0" cx="0"/>
          <a:chOff y="0" x="0"/>
          <a:chExt cy="0" cx="0"/>
        </a:xfrm>
      </p:grpSpPr>
      <p:sp>
        <p:nvSpPr>
          <p:cNvPr id="321" name="Shape 32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22" name="Shape 32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What content might you want to put in your newsletter.</a:t>
            </a:r>
          </a:p>
          <a:p>
            <a:pPr rtl="0">
              <a:spcBef>
                <a:spcPts val="0"/>
              </a:spcBef>
              <a:buNone/>
            </a:pPr>
            <a:r>
              <a:rPr lang="en-US"/>
              <a:t>You can put this in #10 on your handout.</a:t>
            </a:r>
          </a:p>
          <a:p>
            <a:pPr rtl="0">
              <a:spcBef>
                <a:spcPts val="0"/>
              </a:spcBef>
              <a:buNone/>
            </a:pPr>
            <a:r>
              <a:rPr lang="en-US"/>
              <a:t>There is also a Potential Content Blocks section on your handout you can fill out.</a:t>
            </a:r>
          </a:p>
          <a:p>
            <a:pPr rtl="0"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6" name="Shape 326"/>
        <p:cNvGrpSpPr/>
        <p:nvPr/>
      </p:nvGrpSpPr>
      <p:grpSpPr>
        <a:xfrm>
          <a:off y="0" x="0"/>
          <a:ext cy="0" cx="0"/>
          <a:chOff y="0" x="0"/>
          <a:chExt cy="0" cx="0"/>
        </a:xfrm>
      </p:grpSpPr>
      <p:sp>
        <p:nvSpPr>
          <p:cNvPr id="327" name="Shape 32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28" name="Shape 32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As you’re thinking about content…(read slide)</a:t>
            </a:r>
          </a:p>
          <a:p>
            <a:pPr rtl="0">
              <a:spcBef>
                <a:spcPts val="0"/>
              </a:spcBef>
              <a:buNone/>
            </a:pPr>
            <a:r>
              <a:t/>
            </a:r>
            <a:endParaRPr/>
          </a:p>
          <a:p>
            <a:pPr rtl="0" lvl="0">
              <a:spcBef>
                <a:spcPts val="0"/>
              </a:spcBef>
              <a:buNone/>
            </a:pPr>
            <a:r>
              <a:rPr lang="en-US"/>
              <a:t>(after a few moments) I’ll now take you into some of the finer details and tools that can help make this work?</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2" name="Shape 332"/>
        <p:cNvGrpSpPr/>
        <p:nvPr/>
      </p:nvGrpSpPr>
      <p:grpSpPr>
        <a:xfrm>
          <a:off y="0" x="0"/>
          <a:ext cy="0" cx="0"/>
          <a:chOff y="0" x="0"/>
          <a:chExt cy="0" cx="0"/>
        </a:xfrm>
      </p:grpSpPr>
      <p:sp>
        <p:nvSpPr>
          <p:cNvPr id="333" name="Shape 33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34" name="Shape 33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Read slide… maybe staff meeting notes are appropriate.</a:t>
            </a:r>
          </a:p>
          <a:p>
            <a:pPr rtl="0">
              <a:spcBef>
                <a:spcPts val="0"/>
              </a:spcBef>
              <a:buNone/>
            </a:pPr>
            <a:r>
              <a:t/>
            </a:r>
            <a:endParaRPr/>
          </a:p>
          <a:p>
            <a:pPr>
              <a:spcBef>
                <a:spcPts val="0"/>
              </a:spcBef>
              <a:buNone/>
            </a:pPr>
            <a:r>
              <a:rPr lang="en-US"/>
              <a:t>In fact, we have a set of bulletin boards that we fill with the first page of publications as they are published. This end product of our research highlights success for our division.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7" name="Shape 337"/>
        <p:cNvGrpSpPr/>
        <p:nvPr/>
      </p:nvGrpSpPr>
      <p:grpSpPr>
        <a:xfrm>
          <a:off y="0" x="0"/>
          <a:ext cy="0" cx="0"/>
          <a:chOff y="0" x="0"/>
          <a:chExt cy="0" cx="0"/>
        </a:xfrm>
      </p:grpSpPr>
      <p:sp>
        <p:nvSpPr>
          <p:cNvPr id="338" name="Shape 33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39" name="Shape 33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How will you deliver your newsletter/communication?</a:t>
            </a:r>
          </a:p>
          <a:p>
            <a:pPr rtl="0">
              <a:spcBef>
                <a:spcPts val="0"/>
              </a:spcBef>
              <a:buNone/>
            </a:pPr>
            <a:r>
              <a:rPr lang="en-US"/>
              <a:t>This can go in the box for #12 on your handout.</a:t>
            </a:r>
          </a:p>
          <a:p>
            <a:pPr rtl="0">
              <a:spcBef>
                <a:spcPts val="0"/>
              </a:spcBef>
              <a:buNone/>
            </a:pPr>
            <a:r>
              <a:t/>
            </a:r>
            <a:endParaRPr/>
          </a:p>
          <a:p>
            <a:pPr rtl="0">
              <a:spcBef>
                <a:spcPts val="0"/>
              </a:spcBef>
              <a:buNone/>
            </a:pPr>
            <a:r>
              <a:rPr lang="en-US"/>
              <a:t>Your answer here can also change your metrics in question #9.</a:t>
            </a:r>
            <a:br>
              <a:rPr lang="en-US"/>
            </a:br>
            <a:r>
              <a:rPr lang="en-US"/>
              <a:t>Ex. If you print paper newsletters, may you put in mailboxes and do a visual check on how many are taken out within x number of days.</a:t>
            </a:r>
          </a:p>
          <a:p>
            <a:pPr rtl="0">
              <a:spcBef>
                <a:spcPts val="0"/>
              </a:spcBef>
              <a:buNone/>
            </a:pPr>
            <a:r>
              <a:t/>
            </a:r>
            <a:endParaRPr/>
          </a:p>
          <a:p>
            <a:pPr rtl="0">
              <a:spcBef>
                <a:spcPts val="0"/>
              </a:spcBef>
              <a:buNone/>
            </a:pPr>
            <a:r>
              <a:rPr lang="en-US"/>
              <a:t>With the completion of those answer…(click)</a:t>
            </a:r>
          </a:p>
          <a:p>
            <a:pPr rtl="0">
              <a:spcBef>
                <a:spcPts val="0"/>
              </a:spcBef>
              <a:buNone/>
            </a:pPr>
            <a:r>
              <a:t/>
            </a:r>
            <a:endParaRPr/>
          </a:p>
          <a:p>
            <a:pPr rtl="0" lv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3" name="Shape 343"/>
        <p:cNvGrpSpPr/>
        <p:nvPr/>
      </p:nvGrpSpPr>
      <p:grpSpPr>
        <a:xfrm>
          <a:off y="0" x="0"/>
          <a:ext cy="0" cx="0"/>
          <a:chOff y="0" x="0"/>
          <a:chExt cy="0" cx="0"/>
        </a:xfrm>
      </p:grpSpPr>
      <p:sp>
        <p:nvSpPr>
          <p:cNvPr id="344" name="Shape 34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45" name="Shape 34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Let’s take a quick 90 second break to stretch.</a:t>
            </a:r>
          </a:p>
          <a:p>
            <a:pPr>
              <a:spcBef>
                <a:spcPts val="0"/>
              </a:spcBef>
              <a:buNone/>
            </a:pPr>
            <a:r>
              <a:rPr lang="en-US"/>
              <a:t>You can also jot down a few quick notes or questions in the box provided below #12.</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9" name="Shape 349"/>
        <p:cNvGrpSpPr/>
        <p:nvPr/>
      </p:nvGrpSpPr>
      <p:grpSpPr>
        <a:xfrm>
          <a:off y="0" x="0"/>
          <a:ext cy="0" cx="0"/>
          <a:chOff y="0" x="0"/>
          <a:chExt cy="0" cx="0"/>
        </a:xfrm>
      </p:grpSpPr>
      <p:sp>
        <p:nvSpPr>
          <p:cNvPr id="350" name="Shape 35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51" name="Shape 35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lnSpc>
                <a:spcPct val="80000"/>
              </a:lnSpc>
              <a:spcBef>
                <a:spcPts val="800"/>
              </a:spcBef>
              <a:buNone/>
            </a:pPr>
            <a:r>
              <a:rPr sz="2100" lang="en-US">
                <a:solidFill>
                  <a:schemeClr val="dk1"/>
                </a:solidFill>
                <a:latin typeface="Calibri"/>
                <a:ea typeface="Calibri"/>
                <a:cs typeface="Calibri"/>
                <a:sym typeface="Calibri"/>
              </a:rPr>
              <a:t>Your answers to the next few questions can come directly from your handout.</a:t>
            </a:r>
          </a:p>
          <a:p>
            <a:pPr rtl="0" lvl="0">
              <a:lnSpc>
                <a:spcPct val="80000"/>
              </a:lnSpc>
              <a:spcBef>
                <a:spcPts val="800"/>
              </a:spcBef>
              <a:buClr>
                <a:schemeClr val="dk1"/>
              </a:buClr>
              <a:buSzPct val="52380"/>
              <a:buFont typeface="Arial"/>
              <a:buNone/>
            </a:pPr>
            <a:r>
              <a:rPr sz="2100" lang="en-US">
                <a:solidFill>
                  <a:schemeClr val="dk1"/>
                </a:solidFill>
                <a:latin typeface="Calibri"/>
                <a:ea typeface="Calibri"/>
                <a:cs typeface="Calibri"/>
                <a:sym typeface="Calibri"/>
              </a:rPr>
              <a:t>1 - (Explain what’s going on)</a:t>
            </a:r>
          </a:p>
          <a:p>
            <a:pPr rtl="0" lvl="0">
              <a:lnSpc>
                <a:spcPct val="80000"/>
              </a:lnSpc>
              <a:spcBef>
                <a:spcPts val="500"/>
              </a:spcBef>
              <a:buClr>
                <a:schemeClr val="dk1"/>
              </a:buClr>
              <a:buSzPct val="78571"/>
              <a:buFont typeface="Arial"/>
              <a:buNone/>
            </a:pPr>
            <a:r>
              <a:rPr sz="1400" lang="en-US" i="1">
                <a:solidFill>
                  <a:schemeClr val="dk1"/>
                </a:solidFill>
                <a:latin typeface="Calibri"/>
                <a:ea typeface="Calibri"/>
                <a:cs typeface="Calibri"/>
                <a:sym typeface="Calibri"/>
              </a:rPr>
              <a:t>Now I’m going to ask for your opinion. You’ll use your phones to respond just like on American Idol. So please take out your cell phones, but remember to leave them on silent.</a:t>
            </a:r>
          </a:p>
          <a:p>
            <a:pPr rtl="0" lvl="0">
              <a:lnSpc>
                <a:spcPct val="80000"/>
              </a:lnSpc>
              <a:spcBef>
                <a:spcPts val="500"/>
              </a:spcBef>
              <a:buClr>
                <a:schemeClr val="dk1"/>
              </a:buClr>
              <a:buSzPct val="78571"/>
              <a:buFont typeface="Arial"/>
              <a:buNone/>
            </a:pPr>
            <a:r>
              <a:rPr sz="1400" lang="en-US" i="1">
                <a:solidFill>
                  <a:schemeClr val="dk1"/>
                </a:solidFill>
                <a:latin typeface="Calibri"/>
                <a:ea typeface="Calibri"/>
                <a:cs typeface="Calibri"/>
                <a:sym typeface="Calibri"/>
              </a:rPr>
              <a:t>You’ll participate by sending a text message or visiting my voting web page from any browser.</a:t>
            </a:r>
          </a:p>
          <a:p>
            <a:pPr rtl="0" lvl="0">
              <a:lnSpc>
                <a:spcPct val="80000"/>
              </a:lnSpc>
              <a:spcBef>
                <a:spcPts val="800"/>
              </a:spcBef>
              <a:buClr>
                <a:schemeClr val="dk1"/>
              </a:buClr>
              <a:buSzPct val="52380"/>
              <a:buFont typeface="Arial"/>
              <a:buNone/>
            </a:pPr>
            <a:r>
              <a:rPr sz="2100" lang="en-US">
                <a:solidFill>
                  <a:schemeClr val="dk1"/>
                </a:solidFill>
                <a:latin typeface="Calibri"/>
                <a:ea typeface="Calibri"/>
                <a:cs typeface="Calibri"/>
                <a:sym typeface="Calibri"/>
              </a:rPr>
              <a:t>2 - (Address their concerns)</a:t>
            </a:r>
          </a:p>
          <a:p>
            <a:pPr rtl="0" lvl="0">
              <a:lnSpc>
                <a:spcPct val="80000"/>
              </a:lnSpc>
              <a:spcBef>
                <a:spcPts val="300"/>
              </a:spcBef>
              <a:buClr>
                <a:schemeClr val="dk1"/>
              </a:buClr>
              <a:buSzPct val="78571"/>
              <a:buFont typeface="Arial"/>
              <a:buNone/>
            </a:pPr>
            <a:r>
              <a:rPr sz="1400" lang="en-US" i="1">
                <a:solidFill>
                  <a:schemeClr val="dk1"/>
                </a:solidFill>
                <a:latin typeface="Calibri"/>
                <a:ea typeface="Calibri"/>
                <a:cs typeface="Calibri"/>
                <a:sym typeface="Calibri"/>
              </a:rPr>
              <a:t>This is a just standard rate text message, so it may be free for you, or up to twenty cents on some carriers if you do not have a text messaging plan.</a:t>
            </a:r>
          </a:p>
          <a:p>
            <a:pPr rtl="0" lvl="0">
              <a:lnSpc>
                <a:spcPct val="80000"/>
              </a:lnSpc>
              <a:spcBef>
                <a:spcPts val="300"/>
              </a:spcBef>
              <a:buClr>
                <a:schemeClr val="dk1"/>
              </a:buClr>
              <a:buSzPct val="78571"/>
              <a:buFont typeface="Arial"/>
              <a:buNone/>
            </a:pPr>
            <a:r>
              <a:rPr sz="1400" lang="en-US" i="1">
                <a:solidFill>
                  <a:schemeClr val="dk1"/>
                </a:solidFill>
                <a:latin typeface="Calibri"/>
                <a:ea typeface="Calibri"/>
                <a:cs typeface="Calibri"/>
                <a:sym typeface="Calibri"/>
              </a:rPr>
              <a:t>The service we are using is serious about privacy. We cannot see your phone numbers, and you’ll never receive follow-up text messages outside this presentation. There’s only one thing worse than email spam – and that’s text message spam because you have to pay to receive it!”</a:t>
            </a:r>
          </a:p>
          <a:p>
            <a:pPr rtl="0" lvl="0">
              <a:lnSpc>
                <a:spcPct val="80000"/>
              </a:lnSpc>
              <a:spcBef>
                <a:spcPts val="800"/>
              </a:spcBef>
              <a:buClr>
                <a:schemeClr val="dk1"/>
              </a:buClr>
              <a:buSzPct val="52380"/>
              <a:buFont typeface="Arial"/>
              <a:buNone/>
            </a:pPr>
            <a:r>
              <a:rPr sz="2100" lang="en-US">
                <a:solidFill>
                  <a:schemeClr val="dk1"/>
                </a:solidFill>
                <a:latin typeface="Calibri"/>
                <a:ea typeface="Calibri"/>
                <a:cs typeface="Calibri"/>
                <a:sym typeface="Calibri"/>
              </a:rPr>
              <a:t>3 - (Use a demo or practice poll)</a:t>
            </a:r>
          </a:p>
          <a:p>
            <a:pPr rtl="0" lvl="0">
              <a:lnSpc>
                <a:spcPct val="80000"/>
              </a:lnSpc>
              <a:spcBef>
                <a:spcPts val="500"/>
              </a:spcBef>
              <a:buClr>
                <a:schemeClr val="dk1"/>
              </a:buClr>
              <a:buSzPct val="78571"/>
              <a:buFont typeface="Arial"/>
              <a:buNone/>
            </a:pPr>
            <a:r>
              <a:rPr sz="1400" lang="en-US" i="1">
                <a:solidFill>
                  <a:schemeClr val="dk1"/>
                </a:solidFill>
                <a:latin typeface="Calibri"/>
                <a:ea typeface="Calibri"/>
                <a:cs typeface="Calibri"/>
                <a:sym typeface="Calibri"/>
              </a:rPr>
              <a:t>Let’s do a quick poll now to get the hang of it. Everyone take out your mobile phone and tell me your first name (or where you traveled from today, or what you for breakfast, or your favorite cola, or anything you like.)</a:t>
            </a:r>
          </a:p>
          <a:p>
            <a:pPr rtl="0" lvl="0">
              <a:lnSpc>
                <a:spcPct val="80000"/>
              </a:lnSpc>
              <a:spcBef>
                <a:spcPts val="400"/>
              </a:spcBef>
              <a:buClr>
                <a:schemeClr val="dk1"/>
              </a:buClr>
              <a:buSzPct val="91666"/>
              <a:buFont typeface="Arial"/>
              <a:buNone/>
            </a:pPr>
            <a:r>
              <a:rPr sz="1200" lang="en-US" i="1">
                <a:solidFill>
                  <a:schemeClr val="dk1"/>
                </a:solidFill>
                <a:latin typeface="Calibri"/>
                <a:ea typeface="Calibri"/>
                <a:cs typeface="Calibri"/>
                <a:sym typeface="Calibri"/>
              </a:rPr>
              <a:t>(If voting by text message), start a new message and put the phone number or  five digit code in the “to” line. Put the key code followed by your answer in the body of the message.</a:t>
            </a:r>
          </a:p>
          <a:p>
            <a:pPr rtl="0" lvl="0">
              <a:lnSpc>
                <a:spcPct val="80000"/>
              </a:lnSpc>
              <a:spcBef>
                <a:spcPts val="400"/>
              </a:spcBef>
              <a:buClr>
                <a:schemeClr val="dk1"/>
              </a:buClr>
              <a:buSzPct val="91666"/>
              <a:buFont typeface="Arial"/>
              <a:buNone/>
            </a:pPr>
            <a:r>
              <a:rPr sz="1200" lang="en-US" i="1">
                <a:solidFill>
                  <a:schemeClr val="dk1"/>
                </a:solidFill>
                <a:latin typeface="Calibri"/>
                <a:ea typeface="Calibri"/>
                <a:cs typeface="Calibri"/>
                <a:sym typeface="Calibri"/>
              </a:rPr>
              <a:t>(If voting via the web), visit pollev.com/(your personal pollev page). Wait for the poll and respond with a click. </a:t>
            </a:r>
          </a:p>
          <a:p>
            <a:pPr>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5" name="Shape 355"/>
        <p:cNvGrpSpPr/>
        <p:nvPr/>
      </p:nvGrpSpPr>
      <p:grpSpPr>
        <a:xfrm>
          <a:off y="0" x="0"/>
          <a:ext cy="0" cx="0"/>
          <a:chOff y="0" x="0"/>
          <a:chExt cy="0" cx="0"/>
        </a:xfrm>
      </p:grpSpPr>
      <p:sp>
        <p:nvSpPr>
          <p:cNvPr id="356" name="Shape 35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57" name="Shape 35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Click link to each and share…</a:t>
            </a:r>
          </a:p>
          <a:p>
            <a:pPr rtl="0">
              <a:spcBef>
                <a:spcPts val="0"/>
              </a:spcBef>
              <a:buNone/>
            </a:pPr>
            <a:r>
              <a:t/>
            </a:r>
            <a:endParaRPr/>
          </a:p>
          <a:p>
            <a:pPr rtl="0">
              <a:spcBef>
                <a:spcPts val="0"/>
              </a:spcBef>
              <a:buNone/>
            </a:pPr>
            <a:r>
              <a:rPr lang="en-US"/>
              <a:t>Goo.gl - this is needed if you are not using an email newsletter service like Mailchimp. If using Mailchimp or other services, they will auto track links for you.</a:t>
            </a:r>
          </a:p>
          <a:p>
            <a:pPr rtl="0">
              <a:spcBef>
                <a:spcPts val="0"/>
              </a:spcBef>
              <a:buNone/>
            </a:pPr>
            <a:r>
              <a:rPr lang="en-US"/>
              <a:t>Piktochart - I set up a template and then just fill-in each month</a:t>
            </a:r>
          </a:p>
          <a:p>
            <a:pPr rtl="0">
              <a:spcBef>
                <a:spcPts val="0"/>
              </a:spcBef>
              <a:buNone/>
            </a:pPr>
            <a:r>
              <a:rPr lang="en-US"/>
              <a:t>Google Alerts - I use this to track news about our division faculty</a:t>
            </a:r>
          </a:p>
          <a:p>
            <a:pPr rtl="0">
              <a:spcBef>
                <a:spcPts val="0"/>
              </a:spcBef>
              <a:buNone/>
            </a:pPr>
            <a:r>
              <a:rPr lang="en-US"/>
              <a:t>Mailchimp - service I recommend if you are sending to any external constituents. Or use whatever service your organization is using already.</a:t>
            </a:r>
          </a:p>
          <a:p>
            <a:pPr rtl="0" lvl="0">
              <a:spcBef>
                <a:spcPts val="0"/>
              </a:spcBef>
              <a:buNone/>
            </a:pPr>
            <a:r>
              <a:rPr lang="en-US"/>
              <a:t>Google Docs - spreadsheets are powerful, but I use it for free forms or surveys. You could use the Forms as you start your internal communications and gather feedback.</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0" name="Shape 360"/>
        <p:cNvGrpSpPr/>
        <p:nvPr/>
      </p:nvGrpSpPr>
      <p:grpSpPr>
        <a:xfrm>
          <a:off y="0" x="0"/>
          <a:ext cy="0" cx="0"/>
          <a:chOff y="0" x="0"/>
          <a:chExt cy="0" cx="0"/>
        </a:xfrm>
      </p:grpSpPr>
      <p:sp>
        <p:nvSpPr>
          <p:cNvPr id="361" name="Shape 36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62" name="Shape 362"/>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US"/>
              <a:t>Here are a few final tips.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8" name="Shape 368"/>
        <p:cNvGrpSpPr/>
        <p:nvPr/>
      </p:nvGrpSpPr>
      <p:grpSpPr>
        <a:xfrm>
          <a:off y="0" x="0"/>
          <a:ext cy="0" cx="0"/>
          <a:chOff y="0" x="0"/>
          <a:chExt cy="0" cx="0"/>
        </a:xfrm>
      </p:grpSpPr>
      <p:sp>
        <p:nvSpPr>
          <p:cNvPr id="369" name="Shape 369"/>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70" name="Shape 370"/>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Develop a plan.</a:t>
            </a:r>
          </a:p>
          <a:p>
            <a:pPr rtl="0">
              <a:spcBef>
                <a:spcPts val="0"/>
              </a:spcBef>
              <a:buNone/>
            </a:pPr>
            <a:r>
              <a:rPr lang="en-US"/>
              <a:t>You should have a good start to your plan in front of you. It doesn’t really need to be much more than this.</a:t>
            </a:r>
          </a:p>
          <a:p>
            <a:pPr rtl="0">
              <a:spcBef>
                <a:spcPts val="0"/>
              </a:spcBef>
              <a:buNone/>
            </a:pPr>
            <a:r>
              <a:t/>
            </a:r>
            <a:endParaRPr/>
          </a:p>
          <a:p>
            <a:pPr rtl="0">
              <a:spcBef>
                <a:spcPts val="0"/>
              </a:spcBef>
              <a:buNone/>
            </a:pPr>
            <a:r>
              <a:rPr lang="en-US"/>
              <a:t>Develop a routine.</a:t>
            </a:r>
          </a:p>
          <a:p>
            <a:pPr rtl="0" lvl="0">
              <a:spcBef>
                <a:spcPts val="0"/>
              </a:spcBef>
              <a:buNone/>
            </a:pPr>
            <a:r>
              <a:rPr lang="en-US"/>
              <a:t>And you can start writing down your routine from the beginning when you start this process. It will save you so much time in the long run.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5" name="Shape 375"/>
        <p:cNvGrpSpPr/>
        <p:nvPr/>
      </p:nvGrpSpPr>
      <p:grpSpPr>
        <a:xfrm>
          <a:off y="0" x="0"/>
          <a:ext cy="0" cx="0"/>
          <a:chOff y="0" x="0"/>
          <a:chExt cy="0" cx="0"/>
        </a:xfrm>
      </p:grpSpPr>
      <p:sp>
        <p:nvSpPr>
          <p:cNvPr id="376" name="Shape 37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77" name="Shape 37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Developing your process doesn’t need to be overwhelming.</a:t>
            </a:r>
          </a:p>
          <a:p>
            <a:pPr>
              <a:spcBef>
                <a:spcPts val="0"/>
              </a:spcBef>
              <a:buNone/>
            </a:pPr>
            <a:r>
              <a:rPr lang="en-US"/>
              <a:t>This is a sample of how I initially (and still) track the colors to use in our newsletter, charts, etc.</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81" name="Shape 381"/>
        <p:cNvGrpSpPr/>
        <p:nvPr/>
      </p:nvGrpSpPr>
      <p:grpSpPr>
        <a:xfrm>
          <a:off y="0" x="0"/>
          <a:ext cy="0" cx="0"/>
          <a:chOff y="0" x="0"/>
          <a:chExt cy="0" cx="0"/>
        </a:xfrm>
      </p:grpSpPr>
      <p:sp>
        <p:nvSpPr>
          <p:cNvPr id="382" name="Shape 38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83" name="Shape 38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US"/>
              <a:t>This is a sample of how I wrote down the process to create reports I needed each month.</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87" name="Shape 387"/>
        <p:cNvGrpSpPr/>
        <p:nvPr/>
      </p:nvGrpSpPr>
      <p:grpSpPr>
        <a:xfrm>
          <a:off y="0" x="0"/>
          <a:ext cy="0" cx="0"/>
          <a:chOff y="0" x="0"/>
          <a:chExt cy="0" cx="0"/>
        </a:xfrm>
      </p:grpSpPr>
      <p:sp>
        <p:nvSpPr>
          <p:cNvPr id="388" name="Shape 38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89" name="Shape 38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(Included in your handout)</a:t>
            </a:r>
          </a:p>
          <a:p>
            <a:pPr rtl="0">
              <a:spcBef>
                <a:spcPts val="0"/>
              </a:spcBef>
              <a:buNone/>
            </a:pPr>
            <a:r>
              <a:rPr lang="en-US"/>
              <a:t>But you can also develop a more formal guide. This is great when someone needs to cover for you, or someone leaves, or duties change. It will also help your own workflow move much more quickly.</a:t>
            </a:r>
          </a:p>
          <a:p>
            <a:pPr>
              <a:spcBef>
                <a:spcPts val="0"/>
              </a:spcBef>
              <a:buNone/>
            </a:pPr>
            <a:r>
              <a:rPr lang="en-US"/>
              <a:t>(Click on picture-link to show full guide.)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3" name="Shape 393"/>
        <p:cNvGrpSpPr/>
        <p:nvPr/>
      </p:nvGrpSpPr>
      <p:grpSpPr>
        <a:xfrm>
          <a:off y="0" x="0"/>
          <a:ext cy="0" cx="0"/>
          <a:chOff y="0" x="0"/>
          <a:chExt cy="0" cx="0"/>
        </a:xfrm>
      </p:grpSpPr>
      <p:sp>
        <p:nvSpPr>
          <p:cNvPr id="394" name="Shape 39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95" name="Shape 39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a:spcBef>
                <a:spcPts val="0"/>
              </a:spcBef>
              <a:buNone/>
            </a:pPr>
            <a:r>
              <a:rPr lang="en-US"/>
              <a:t>Use your communication plan to…</a:t>
            </a:r>
          </a:p>
          <a:p>
            <a:pPr rtl="0" lvl="0" indent="-317500" marL="457200">
              <a:spcBef>
                <a:spcPts val="0"/>
              </a:spcBef>
              <a:buClr>
                <a:srgbClr val="000000"/>
              </a:buClr>
              <a:buSzPct val="127272"/>
              <a:buFont typeface="Arial"/>
              <a:buChar char="●"/>
            </a:pPr>
            <a:r>
              <a:rPr lang="en-US"/>
              <a:t>Highlight grant successes</a:t>
            </a:r>
          </a:p>
          <a:p>
            <a:pPr rtl="0" lvl="0" indent="-317500" marL="457200">
              <a:spcBef>
                <a:spcPts val="0"/>
              </a:spcBef>
              <a:buClr>
                <a:srgbClr val="000000"/>
              </a:buClr>
              <a:buSzPct val="127272"/>
              <a:buFont typeface="Arial"/>
              <a:buChar char="●"/>
            </a:pPr>
            <a:r>
              <a:rPr lang="en-US"/>
              <a:t>Share current progress on grants</a:t>
            </a:r>
          </a:p>
          <a:p>
            <a:pPr rtl="0" lvl="0" indent="-317500" marL="457200">
              <a:spcBef>
                <a:spcPts val="0"/>
              </a:spcBef>
              <a:buClr>
                <a:srgbClr val="000000"/>
              </a:buClr>
              <a:buSzPct val="127272"/>
              <a:buFont typeface="Arial"/>
              <a:buChar char="●"/>
            </a:pPr>
            <a:r>
              <a:rPr lang="en-US"/>
              <a:t>Announce grant opportunities</a:t>
            </a:r>
          </a:p>
          <a:p>
            <a:pPr rtl="0" lvl="0" indent="-317500" marL="457200">
              <a:spcBef>
                <a:spcPts val="0"/>
              </a:spcBef>
              <a:buClr>
                <a:srgbClr val="000000"/>
              </a:buClr>
              <a:buSzPct val="127272"/>
              <a:buFont typeface="Arial"/>
              <a:buChar char="●"/>
            </a:pPr>
            <a:r>
              <a:rPr lang="en-US"/>
              <a:t>Share potential grant resources</a:t>
            </a:r>
          </a:p>
          <a:p>
            <a:pPr rtl="0" lvl="0" indent="-317500" marL="457200">
              <a:spcBef>
                <a:spcPts val="0"/>
              </a:spcBef>
              <a:buClr>
                <a:srgbClr val="000000"/>
              </a:buClr>
              <a:buSzPct val="127272"/>
              <a:buFont typeface="Arial"/>
              <a:buChar char="●"/>
            </a:pPr>
            <a:r>
              <a:rPr lang="en-US"/>
              <a:t>Increase grant collaborations</a:t>
            </a:r>
          </a:p>
          <a:p>
            <a:pPr rtl="0" lvl="0" indent="-317500" marL="457200">
              <a:spcBef>
                <a:spcPts val="0"/>
              </a:spcBef>
              <a:buClr>
                <a:srgbClr val="000000"/>
              </a:buClr>
              <a:buSzPct val="127272"/>
              <a:buFont typeface="Arial"/>
              <a:buChar char="●"/>
            </a:pPr>
            <a:r>
              <a:rPr lang="en-US"/>
              <a:t>Further your mission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9" name="Shape 399"/>
        <p:cNvGrpSpPr/>
        <p:nvPr/>
      </p:nvGrpSpPr>
      <p:grpSpPr>
        <a:xfrm>
          <a:off y="0" x="0"/>
          <a:ext cy="0" cx="0"/>
          <a:chOff y="0" x="0"/>
          <a:chExt cy="0" cx="0"/>
        </a:xfrm>
      </p:grpSpPr>
      <p:sp>
        <p:nvSpPr>
          <p:cNvPr id="400" name="Shape 40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01" name="Shape 40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9" name="Shape 9"/>
        <p:cNvGrpSpPr/>
        <p:nvPr/>
      </p:nvGrpSpPr>
      <p:grpSpPr>
        <a:xfrm>
          <a:off y="0" x="0"/>
          <a:ext cy="0" cx="0"/>
          <a:chOff y="0" x="0"/>
          <a:chExt cy="0" cx="0"/>
        </a:xfrm>
      </p:grpSpPr>
      <p:sp>
        <p:nvSpPr>
          <p:cNvPr id="10" name="Shape 10"/>
          <p:cNvSpPr txBox="1"/>
          <p:nvPr>
            <p:ph type="title"/>
          </p:nvPr>
        </p:nvSpPr>
        <p:spPr>
          <a:xfrm>
            <a:off y="4800600" x="1792288"/>
            <a:ext cy="566737" cx="5486399"/>
          </a:xfrm>
          <a:prstGeom prst="rect">
            <a:avLst/>
          </a:prstGeom>
          <a:noFill/>
          <a:ln>
            <a:noFill/>
          </a:ln>
        </p:spPr>
        <p:txBody>
          <a:bodyPr bIns="91425" rIns="91425" lIns="91425" t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1" name="Shape 11"/>
          <p:cNvSpPr/>
          <p:nvPr>
            <p:ph idx="2" type="pic"/>
          </p:nvPr>
        </p:nvSpPr>
        <p:spPr>
          <a:xfrm>
            <a:off y="612775" x="1792288"/>
            <a:ext cy="4114800" cx="5486399"/>
          </a:xfrm>
          <a:prstGeom prst="rect">
            <a:avLst/>
          </a:prstGeom>
          <a:noFill/>
          <a:ln>
            <a:noFill/>
          </a:ln>
        </p:spPr>
      </p:sp>
      <p:sp>
        <p:nvSpPr>
          <p:cNvPr id="12" name="Shape 12"/>
          <p:cNvSpPr txBox="1"/>
          <p:nvPr>
            <p:ph idx="1" type="body"/>
          </p:nvPr>
        </p:nvSpPr>
        <p:spPr>
          <a:xfrm>
            <a:off y="5367337" x="1792288"/>
            <a:ext cy="804861" cx="5486399"/>
          </a:xfrm>
          <a:prstGeom prst="rect">
            <a:avLst/>
          </a:prstGeom>
          <a:noFill/>
          <a:ln>
            <a:noFill/>
          </a:ln>
        </p:spPr>
        <p:txBody>
          <a:bodyPr bIns="91425" rIns="91425" lIns="91425" tIns="91425" anchor="t" anchorCtr="0"/>
          <a:lstStyle>
            <a:lvl1pPr rtl="0" indent="0" marL="0">
              <a:spcBef>
                <a:spcPts val="0"/>
              </a:spcBef>
              <a:buFont typeface="Arial"/>
              <a:buNone/>
              <a:defRPr/>
            </a:lvl1pPr>
            <a:lvl2pPr rtl="0" indent="0" marL="457200">
              <a:spcBef>
                <a:spcPts val="0"/>
              </a:spcBef>
              <a:buFont typeface="Arial"/>
              <a:buNone/>
              <a:defRPr/>
            </a:lvl2pPr>
            <a:lvl3pPr rtl="0" indent="0" marL="914400">
              <a:spcBef>
                <a:spcPts val="0"/>
              </a:spcBef>
              <a:buFont typeface="Arial"/>
              <a:buNone/>
              <a:defRPr/>
            </a:lvl3pPr>
            <a:lvl4pPr rtl="0" indent="0" marL="1371600">
              <a:spcBef>
                <a:spcPts val="0"/>
              </a:spcBef>
              <a:buFont typeface="Arial"/>
              <a:buNone/>
              <a:defRPr/>
            </a:lvl4pPr>
            <a:lvl5pPr rtl="0" indent="0" marL="1828800">
              <a:spcBef>
                <a:spcPts val="0"/>
              </a:spcBef>
              <a:buFont typeface="Arial"/>
              <a:buNone/>
              <a:defRPr/>
            </a:lvl5pPr>
            <a:lvl6pPr rtl="0" indent="0" marL="2286000">
              <a:spcBef>
                <a:spcPts val="0"/>
              </a:spcBef>
              <a:buFont typeface="Arial"/>
              <a:buNone/>
              <a:defRPr/>
            </a:lvl6pPr>
            <a:lvl7pPr rtl="0" indent="0" marL="2743200">
              <a:spcBef>
                <a:spcPts val="0"/>
              </a:spcBef>
              <a:buFont typeface="Arial"/>
              <a:buNone/>
              <a:defRPr/>
            </a:lvl7pPr>
            <a:lvl8pPr rtl="0" indent="0" marL="3200400">
              <a:spcBef>
                <a:spcPts val="0"/>
              </a:spcBef>
              <a:buFont typeface="Arial"/>
              <a:buNone/>
              <a:defRPr/>
            </a:lvl8pPr>
            <a:lvl9pPr rtl="0" indent="0" marL="3657600">
              <a:spcBef>
                <a:spcPts val="0"/>
              </a:spcBef>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13" name="Shape 13"/>
        <p:cNvGrpSpPr/>
        <p:nvPr/>
      </p:nvGrpSpPr>
      <p:grpSpPr>
        <a:xfrm>
          <a:off y="0" x="0"/>
          <a:ext cy="0" cx="0"/>
          <a:chOff y="0" x="0"/>
          <a:chExt cy="0" cx="0"/>
        </a:xfrm>
      </p:grpSpPr>
      <p:sp>
        <p:nvSpPr>
          <p:cNvPr id="14" name="Shape 14"/>
          <p:cNvSpPr txBox="1"/>
          <p:nvPr>
            <p:ph type="title"/>
          </p:nvPr>
        </p:nvSpPr>
        <p:spPr>
          <a:xfrm>
            <a:off y="273050" x="457200"/>
            <a:ext cy="1162049" cx="3008313"/>
          </a:xfrm>
          <a:prstGeom prst="rect">
            <a:avLst/>
          </a:prstGeom>
          <a:noFill/>
          <a:ln>
            <a:noFill/>
          </a:ln>
        </p:spPr>
        <p:txBody>
          <a:bodyPr bIns="91425" rIns="91425" lIns="91425" t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5" name="Shape 15"/>
          <p:cNvSpPr txBox="1"/>
          <p:nvPr>
            <p:ph idx="1" type="body"/>
          </p:nvPr>
        </p:nvSpPr>
        <p:spPr>
          <a:xfrm>
            <a:off y="273050" x="3575050"/>
            <a:ext cy="5853112" cx="511175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6" name="Shape 16"/>
          <p:cNvSpPr txBox="1"/>
          <p:nvPr>
            <p:ph idx="2" type="body"/>
          </p:nvPr>
        </p:nvSpPr>
        <p:spPr>
          <a:xfrm>
            <a:off y="1435100" x="457200"/>
            <a:ext cy="4691063" cx="3008313"/>
          </a:xfrm>
          <a:prstGeom prst="rect">
            <a:avLst/>
          </a:prstGeom>
          <a:noFill/>
          <a:ln>
            <a:noFill/>
          </a:ln>
        </p:spPr>
        <p:txBody>
          <a:bodyPr bIns="91425" rIns="91425" lIns="91425" tIns="91425" anchor="t" anchorCtr="0"/>
          <a:lstStyle>
            <a:lvl1pPr rtl="0" indent="0" marL="0">
              <a:spcBef>
                <a:spcPts val="0"/>
              </a:spcBef>
              <a:buFont typeface="Arial"/>
              <a:buNone/>
              <a:defRPr/>
            </a:lvl1pPr>
            <a:lvl2pPr rtl="0" indent="0" marL="457200">
              <a:spcBef>
                <a:spcPts val="0"/>
              </a:spcBef>
              <a:buFont typeface="Arial"/>
              <a:buNone/>
              <a:defRPr/>
            </a:lvl2pPr>
            <a:lvl3pPr rtl="0" indent="0" marL="914400">
              <a:spcBef>
                <a:spcPts val="0"/>
              </a:spcBef>
              <a:buFont typeface="Arial"/>
              <a:buNone/>
              <a:defRPr/>
            </a:lvl3pPr>
            <a:lvl4pPr rtl="0" indent="0" marL="1371600">
              <a:spcBef>
                <a:spcPts val="0"/>
              </a:spcBef>
              <a:buFont typeface="Arial"/>
              <a:buNone/>
              <a:defRPr/>
            </a:lvl4pPr>
            <a:lvl5pPr rtl="0" indent="0" marL="1828800">
              <a:spcBef>
                <a:spcPts val="0"/>
              </a:spcBef>
              <a:buFont typeface="Arial"/>
              <a:buNone/>
              <a:defRPr/>
            </a:lvl5pPr>
            <a:lvl6pPr rtl="0" indent="0" marL="2286000">
              <a:spcBef>
                <a:spcPts val="0"/>
              </a:spcBef>
              <a:buFont typeface="Arial"/>
              <a:buNone/>
              <a:defRPr/>
            </a:lvl6pPr>
            <a:lvl7pPr rtl="0" indent="0" marL="2743200">
              <a:spcBef>
                <a:spcPts val="0"/>
              </a:spcBef>
              <a:buFont typeface="Arial"/>
              <a:buNone/>
              <a:defRPr/>
            </a:lvl7pPr>
            <a:lvl8pPr rtl="0" indent="0" marL="3200400">
              <a:spcBef>
                <a:spcPts val="0"/>
              </a:spcBef>
              <a:buFont typeface="Arial"/>
              <a:buNone/>
              <a:defRPr/>
            </a:lvl8pPr>
            <a:lvl9pPr rtl="0" indent="0" marL="3657600">
              <a:spcBef>
                <a:spcPts val="0"/>
              </a:spcBef>
              <a:buFont typeface="Arial"/>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7" name="Shape 17"/>
        <p:cNvGrpSpPr/>
        <p:nvPr/>
      </p:nvGrpSpPr>
      <p:grpSpPr>
        <a:xfrm>
          <a:off y="0" x="0"/>
          <a:ext cy="0" cx="0"/>
          <a:chOff y="0" x="0"/>
          <a:chExt cy="0" cx="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8" name="Shape 18"/>
        <p:cNvGrpSpPr/>
        <p:nvPr/>
      </p:nvGrpSpPr>
      <p:grpSpPr>
        <a:xfrm>
          <a:off y="0" x="0"/>
          <a:ext cy="0" cx="0"/>
          <a:chOff y="0" x="0"/>
          <a:chExt cy="0" cx="0"/>
        </a:xfrm>
      </p:grpSpPr>
      <p:sp>
        <p:nvSpPr>
          <p:cNvPr id="19" name="Shape 19"/>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algn="ctr" rtl="0" marL="457200">
              <a:spcBef>
                <a:spcPts val="0"/>
              </a:spcBef>
              <a:spcAft>
                <a:spcPts val="0"/>
              </a:spcAft>
              <a:defRPr/>
            </a:lvl6pPr>
            <a:lvl7pPr algn="ctr" rtl="0" marL="914400">
              <a:spcBef>
                <a:spcPts val="0"/>
              </a:spcBef>
              <a:spcAft>
                <a:spcPts val="0"/>
              </a:spcAft>
              <a:defRPr/>
            </a:lvl7pPr>
            <a:lvl8pPr algn="ctr" rtl="0" marL="1371600">
              <a:spcBef>
                <a:spcPts val="0"/>
              </a:spcBef>
              <a:spcAft>
                <a:spcPts val="0"/>
              </a:spcAft>
              <a:defRPr/>
            </a:lvl8pPr>
            <a:lvl9pPr algn="ctr" rtl="0" marL="1828800">
              <a:spcBef>
                <a:spcPts val="0"/>
              </a:spcBef>
              <a:spcAft>
                <a:spcPts val="0"/>
              </a:spcAf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20" name="Shape 20"/>
        <p:cNvGrpSpPr/>
        <p:nvPr/>
      </p:nvGrpSpPr>
      <p:grpSpPr>
        <a:xfrm>
          <a:off y="0" x="0"/>
          <a:ext cy="0" cx="0"/>
          <a:chOff y="0" x="0"/>
          <a:chExt cy="0" cx="0"/>
        </a:xfrm>
      </p:grpSpPr>
      <p:sp>
        <p:nvSpPr>
          <p:cNvPr id="21" name="Shape 21"/>
          <p:cNvSpPr txBox="1"/>
          <p:nvPr>
            <p:ph type="title"/>
          </p:nvPr>
        </p:nvSpPr>
        <p:spPr>
          <a:xfrm>
            <a:off y="274637" x="457200"/>
            <a:ext cy="1143000" cx="8229600"/>
          </a:xfrm>
          <a:prstGeom prst="rect">
            <a:avLst/>
          </a:prstGeom>
          <a:noFill/>
          <a:ln>
            <a:noFill/>
          </a:ln>
        </p:spPr>
        <p:txBody>
          <a:bodyPr bIns="91425" rIns="91425" lIns="91425" t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2" name="Shape 22"/>
          <p:cNvSpPr txBox="1"/>
          <p:nvPr>
            <p:ph idx="1" type="body"/>
          </p:nvPr>
        </p:nvSpPr>
        <p:spPr>
          <a:xfrm>
            <a:off y="1535112" x="457200"/>
            <a:ext cy="639762" cx="4040187"/>
          </a:xfrm>
          <a:prstGeom prst="rect">
            <a:avLst/>
          </a:prstGeom>
          <a:noFill/>
          <a:ln>
            <a:noFill/>
          </a:ln>
        </p:spPr>
        <p:txBody>
          <a:bodyPr bIns="91425" rIns="91425" lIns="91425" tIns="91425" anchor="b" anchorCtr="0"/>
          <a:lstStyle>
            <a:lvl1pPr rtl="0" indent="0" marL="0">
              <a:spcBef>
                <a:spcPts val="0"/>
              </a:spcBef>
              <a:buFont typeface="Arial"/>
              <a:buNone/>
              <a:defRPr/>
            </a:lvl1pPr>
            <a:lvl2pPr rtl="0" indent="0" marL="457200">
              <a:spcBef>
                <a:spcPts val="0"/>
              </a:spcBef>
              <a:buFont typeface="Arial"/>
              <a:buNone/>
              <a:defRPr/>
            </a:lvl2pPr>
            <a:lvl3pPr rtl="0" indent="0" marL="914400">
              <a:spcBef>
                <a:spcPts val="0"/>
              </a:spcBef>
              <a:buFont typeface="Arial"/>
              <a:buNone/>
              <a:defRPr/>
            </a:lvl3pPr>
            <a:lvl4pPr rtl="0" indent="0" marL="1371600">
              <a:spcBef>
                <a:spcPts val="0"/>
              </a:spcBef>
              <a:buFont typeface="Arial"/>
              <a:buNone/>
              <a:defRPr/>
            </a:lvl4pPr>
            <a:lvl5pPr rtl="0" indent="0" marL="1828800">
              <a:spcBef>
                <a:spcPts val="0"/>
              </a:spcBef>
              <a:buFont typeface="Arial"/>
              <a:buNone/>
              <a:defRPr/>
            </a:lvl5pPr>
            <a:lvl6pPr rtl="0" indent="0" marL="2286000">
              <a:spcBef>
                <a:spcPts val="0"/>
              </a:spcBef>
              <a:buFont typeface="Arial"/>
              <a:buNone/>
              <a:defRPr/>
            </a:lvl6pPr>
            <a:lvl7pPr rtl="0" indent="0" marL="2743200">
              <a:spcBef>
                <a:spcPts val="0"/>
              </a:spcBef>
              <a:buFont typeface="Arial"/>
              <a:buNone/>
              <a:defRPr/>
            </a:lvl7pPr>
            <a:lvl8pPr rtl="0" indent="0" marL="3200400">
              <a:spcBef>
                <a:spcPts val="0"/>
              </a:spcBef>
              <a:buFont typeface="Arial"/>
              <a:buNone/>
              <a:defRPr/>
            </a:lvl8pPr>
            <a:lvl9pPr rtl="0" indent="0" marL="3657600">
              <a:spcBef>
                <a:spcPts val="0"/>
              </a:spcBef>
              <a:buFont typeface="Arial"/>
              <a:buNone/>
              <a:defRPr/>
            </a:lvl9pPr>
          </a:lstStyle>
          <a:p/>
        </p:txBody>
      </p:sp>
      <p:sp>
        <p:nvSpPr>
          <p:cNvPr id="23" name="Shape 23"/>
          <p:cNvSpPr txBox="1"/>
          <p:nvPr>
            <p:ph idx="2" type="body"/>
          </p:nvPr>
        </p:nvSpPr>
        <p:spPr>
          <a:xfrm>
            <a:off y="2174875" x="457200"/>
            <a:ext cy="3951287" cx="4040187"/>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4" name="Shape 24"/>
          <p:cNvSpPr txBox="1"/>
          <p:nvPr>
            <p:ph idx="3" type="body"/>
          </p:nvPr>
        </p:nvSpPr>
        <p:spPr>
          <a:xfrm>
            <a:off y="1535112" x="4645025"/>
            <a:ext cy="639762" cx="4041774"/>
          </a:xfrm>
          <a:prstGeom prst="rect">
            <a:avLst/>
          </a:prstGeom>
          <a:noFill/>
          <a:ln>
            <a:noFill/>
          </a:ln>
        </p:spPr>
        <p:txBody>
          <a:bodyPr bIns="91425" rIns="91425" lIns="91425" tIns="91425" anchor="b" anchorCtr="0"/>
          <a:lstStyle>
            <a:lvl1pPr rtl="0" indent="0" marL="0">
              <a:spcBef>
                <a:spcPts val="0"/>
              </a:spcBef>
              <a:buFont typeface="Arial"/>
              <a:buNone/>
              <a:defRPr/>
            </a:lvl1pPr>
            <a:lvl2pPr rtl="0" indent="0" marL="457200">
              <a:spcBef>
                <a:spcPts val="0"/>
              </a:spcBef>
              <a:buFont typeface="Arial"/>
              <a:buNone/>
              <a:defRPr/>
            </a:lvl2pPr>
            <a:lvl3pPr rtl="0" indent="0" marL="914400">
              <a:spcBef>
                <a:spcPts val="0"/>
              </a:spcBef>
              <a:buFont typeface="Arial"/>
              <a:buNone/>
              <a:defRPr/>
            </a:lvl3pPr>
            <a:lvl4pPr rtl="0" indent="0" marL="1371600">
              <a:spcBef>
                <a:spcPts val="0"/>
              </a:spcBef>
              <a:buFont typeface="Arial"/>
              <a:buNone/>
              <a:defRPr/>
            </a:lvl4pPr>
            <a:lvl5pPr rtl="0" indent="0" marL="1828800">
              <a:spcBef>
                <a:spcPts val="0"/>
              </a:spcBef>
              <a:buFont typeface="Arial"/>
              <a:buNone/>
              <a:defRPr/>
            </a:lvl5pPr>
            <a:lvl6pPr rtl="0" indent="0" marL="2286000">
              <a:spcBef>
                <a:spcPts val="0"/>
              </a:spcBef>
              <a:buFont typeface="Arial"/>
              <a:buNone/>
              <a:defRPr/>
            </a:lvl6pPr>
            <a:lvl7pPr rtl="0" indent="0" marL="2743200">
              <a:spcBef>
                <a:spcPts val="0"/>
              </a:spcBef>
              <a:buFont typeface="Arial"/>
              <a:buNone/>
              <a:defRPr/>
            </a:lvl7pPr>
            <a:lvl8pPr rtl="0" indent="0" marL="3200400">
              <a:spcBef>
                <a:spcPts val="0"/>
              </a:spcBef>
              <a:buFont typeface="Arial"/>
              <a:buNone/>
              <a:defRPr/>
            </a:lvl8pPr>
            <a:lvl9pPr rtl="0" indent="0" marL="3657600">
              <a:spcBef>
                <a:spcPts val="0"/>
              </a:spcBef>
              <a:buFont typeface="Arial"/>
              <a:buNone/>
              <a:defRPr/>
            </a:lvl9pPr>
          </a:lstStyle>
          <a:p/>
        </p:txBody>
      </p:sp>
      <p:sp>
        <p:nvSpPr>
          <p:cNvPr id="25" name="Shape 25"/>
          <p:cNvSpPr txBox="1"/>
          <p:nvPr>
            <p:ph idx="4" type="body"/>
          </p:nvPr>
        </p:nvSpPr>
        <p:spPr>
          <a:xfrm>
            <a:off y="2174875" x="4645025"/>
            <a:ext cy="3951287" cx="4041774"/>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26" name="Shape 26"/>
        <p:cNvGrpSpPr/>
        <p:nvPr/>
      </p:nvGrpSpPr>
      <p:grpSpPr>
        <a:xfrm>
          <a:off y="0" x="0"/>
          <a:ext cy="0" cx="0"/>
          <a:chOff y="0" x="0"/>
          <a:chExt cy="0" cx="0"/>
        </a:xfrm>
      </p:grpSpPr>
      <p:sp>
        <p:nvSpPr>
          <p:cNvPr id="27" name="Shape 27"/>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algn="ctr" rtl="0" marL="457200">
              <a:spcBef>
                <a:spcPts val="0"/>
              </a:spcBef>
              <a:spcAft>
                <a:spcPts val="0"/>
              </a:spcAft>
              <a:defRPr/>
            </a:lvl6pPr>
            <a:lvl7pPr algn="ctr" rtl="0" marL="914400">
              <a:spcBef>
                <a:spcPts val="0"/>
              </a:spcBef>
              <a:spcAft>
                <a:spcPts val="0"/>
              </a:spcAft>
              <a:defRPr/>
            </a:lvl7pPr>
            <a:lvl8pPr algn="ctr" rtl="0" marL="1371600">
              <a:spcBef>
                <a:spcPts val="0"/>
              </a:spcBef>
              <a:spcAft>
                <a:spcPts val="0"/>
              </a:spcAft>
              <a:defRPr/>
            </a:lvl8pPr>
            <a:lvl9pPr algn="ctr" rtl="0" marL="1828800">
              <a:spcBef>
                <a:spcPts val="0"/>
              </a:spcBef>
              <a:spcAft>
                <a:spcPts val="0"/>
              </a:spcAft>
              <a:defRPr/>
            </a:lvl9pPr>
          </a:lstStyle>
          <a:p/>
        </p:txBody>
      </p:sp>
      <p:sp>
        <p:nvSpPr>
          <p:cNvPr id="28" name="Shape 28"/>
          <p:cNvSpPr txBox="1"/>
          <p:nvPr>
            <p:ph idx="1" type="body"/>
          </p:nvPr>
        </p:nvSpPr>
        <p:spPr>
          <a:xfrm>
            <a:off y="1600200" x="457200"/>
            <a:ext cy="4525963" cx="40385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9" name="Shape 29"/>
          <p:cNvSpPr txBox="1"/>
          <p:nvPr>
            <p:ph idx="2" type="body"/>
          </p:nvPr>
        </p:nvSpPr>
        <p:spPr>
          <a:xfrm>
            <a:off y="1600200" x="4648200"/>
            <a:ext cy="4525963" cx="40385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30" name="Shape 30"/>
        <p:cNvGrpSpPr/>
        <p:nvPr/>
      </p:nvGrpSpPr>
      <p:grpSpPr>
        <a:xfrm>
          <a:off y="0" x="0"/>
          <a:ext cy="0" cx="0"/>
          <a:chOff y="0" x="0"/>
          <a:chExt cy="0" cx="0"/>
        </a:xfrm>
      </p:grpSpPr>
      <p:sp>
        <p:nvSpPr>
          <p:cNvPr id="31" name="Shape 31"/>
          <p:cNvSpPr txBox="1"/>
          <p:nvPr>
            <p:ph type="title"/>
          </p:nvPr>
        </p:nvSpPr>
        <p:spPr>
          <a:xfrm>
            <a:off y="3111500" x="722312"/>
            <a:ext cy="1362075" cx="7772400"/>
          </a:xfrm>
          <a:prstGeom prst="rect">
            <a:avLst/>
          </a:prstGeom>
          <a:noFill/>
          <a:ln>
            <a:noFill/>
          </a:ln>
        </p:spPr>
        <p:txBody>
          <a:bodyPr bIns="91425" rIns="91425" lIns="91425" t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2" name="Shape 32"/>
          <p:cNvSpPr txBox="1"/>
          <p:nvPr>
            <p:ph idx="1" type="body"/>
          </p:nvPr>
        </p:nvSpPr>
        <p:spPr>
          <a:xfrm>
            <a:off y="1611312" x="722312"/>
            <a:ext cy="1500187" cx="7772400"/>
          </a:xfrm>
          <a:prstGeom prst="rect">
            <a:avLst/>
          </a:prstGeom>
          <a:noFill/>
          <a:ln>
            <a:noFill/>
          </a:ln>
        </p:spPr>
        <p:txBody>
          <a:bodyPr bIns="91425" rIns="91425" lIns="91425" tIns="91425" anchor="b" anchorCtr="0"/>
          <a:lstStyle>
            <a:lvl1pPr rtl="0" indent="0" marL="0">
              <a:spcBef>
                <a:spcPts val="0"/>
              </a:spcBef>
              <a:buClr>
                <a:srgbClr val="888888"/>
              </a:buClr>
              <a:buFont typeface="Arial"/>
              <a:buNone/>
              <a:defRPr/>
            </a:lvl1pPr>
            <a:lvl2pPr rtl="0" indent="0" marL="457200">
              <a:spcBef>
                <a:spcPts val="0"/>
              </a:spcBef>
              <a:buClr>
                <a:srgbClr val="888888"/>
              </a:buClr>
              <a:buFont typeface="Arial"/>
              <a:buNone/>
              <a:defRPr/>
            </a:lvl2pPr>
            <a:lvl3pPr rtl="0" indent="0" marL="914400">
              <a:spcBef>
                <a:spcPts val="0"/>
              </a:spcBef>
              <a:buClr>
                <a:srgbClr val="888888"/>
              </a:buClr>
              <a:buFont typeface="Arial"/>
              <a:buNone/>
              <a:defRPr/>
            </a:lvl3pPr>
            <a:lvl4pPr rtl="0" indent="0" marL="1371600">
              <a:spcBef>
                <a:spcPts val="0"/>
              </a:spcBef>
              <a:buClr>
                <a:srgbClr val="888888"/>
              </a:buClr>
              <a:buFont typeface="Arial"/>
              <a:buNone/>
              <a:defRPr/>
            </a:lvl4pPr>
            <a:lvl5pPr rtl="0" indent="0" marL="1828800">
              <a:spcBef>
                <a:spcPts val="0"/>
              </a:spcBef>
              <a:buClr>
                <a:srgbClr val="888888"/>
              </a:buClr>
              <a:buFont typeface="Arial"/>
              <a:buNone/>
              <a:defRPr/>
            </a:lvl5pPr>
            <a:lvl6pPr rtl="0" indent="0" marL="2286000">
              <a:spcBef>
                <a:spcPts val="0"/>
              </a:spcBef>
              <a:buClr>
                <a:srgbClr val="888888"/>
              </a:buClr>
              <a:buFont typeface="Arial"/>
              <a:buNone/>
              <a:defRPr/>
            </a:lvl6pPr>
            <a:lvl7pPr rtl="0" indent="0" marL="2743200">
              <a:spcBef>
                <a:spcPts val="0"/>
              </a:spcBef>
              <a:buClr>
                <a:srgbClr val="888888"/>
              </a:buClr>
              <a:buFont typeface="Arial"/>
              <a:buNone/>
              <a:defRPr/>
            </a:lvl7pPr>
            <a:lvl8pPr rtl="0" indent="0" marL="3200400">
              <a:spcBef>
                <a:spcPts val="0"/>
              </a:spcBef>
              <a:buClr>
                <a:srgbClr val="888888"/>
              </a:buClr>
              <a:buFont typeface="Arial"/>
              <a:buNone/>
              <a:defRPr/>
            </a:lvl8pPr>
            <a:lvl9pPr rtl="0" indent="0" marL="3657600">
              <a:spcBef>
                <a:spcPts val="0"/>
              </a:spcBef>
              <a:buClr>
                <a:srgbClr val="888888"/>
              </a:buClr>
              <a:buFont typeface="Arial"/>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33" name="Shape 33"/>
        <p:cNvGrpSpPr/>
        <p:nvPr/>
      </p:nvGrpSpPr>
      <p:grpSpPr>
        <a:xfrm>
          <a:off y="0" x="0"/>
          <a:ext cy="0" cx="0"/>
          <a:chOff y="0" x="0"/>
          <a:chExt cy="0" cx="0"/>
        </a:xfrm>
      </p:grpSpPr>
      <p:sp>
        <p:nvSpPr>
          <p:cNvPr id="34" name="Shape 34"/>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l" rtl="0">
              <a:spcBef>
                <a:spcPts val="0"/>
              </a:spcBef>
              <a:spcAft>
                <a:spcPts val="0"/>
              </a:spcAft>
              <a:buSzPct val="100000"/>
              <a:buFont typeface="Helvetica Neue"/>
              <a:defRPr sz="6000">
                <a:latin typeface="Helvetica Neue"/>
                <a:ea typeface="Helvetica Neue"/>
                <a:cs typeface="Helvetica Neue"/>
                <a:sym typeface="Helvetica Neue"/>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algn="ctr" rtl="0" marL="457200">
              <a:spcBef>
                <a:spcPts val="0"/>
              </a:spcBef>
              <a:spcAft>
                <a:spcPts val="0"/>
              </a:spcAft>
              <a:defRPr/>
            </a:lvl6pPr>
            <a:lvl7pPr algn="ctr" rtl="0" marL="914400">
              <a:spcBef>
                <a:spcPts val="0"/>
              </a:spcBef>
              <a:spcAft>
                <a:spcPts val="0"/>
              </a:spcAft>
              <a:defRPr/>
            </a:lvl7pPr>
            <a:lvl8pPr algn="ctr" rtl="0" marL="1371600">
              <a:spcBef>
                <a:spcPts val="0"/>
              </a:spcBef>
              <a:spcAft>
                <a:spcPts val="0"/>
              </a:spcAft>
              <a:defRPr/>
            </a:lvl8pPr>
            <a:lvl9pPr algn="ctr" rtl="0" marL="1828800">
              <a:spcBef>
                <a:spcPts val="0"/>
              </a:spcBef>
              <a:spcAft>
                <a:spcPts val="0"/>
              </a:spcAft>
              <a:defRPr/>
            </a:lvl9pPr>
          </a:lstStyle>
          <a:p/>
        </p:txBody>
      </p:sp>
      <p:sp>
        <p:nvSpPr>
          <p:cNvPr id="35" name="Shape 35"/>
          <p:cNvSpPr txBox="1"/>
          <p:nvPr>
            <p:ph idx="1" type="body"/>
          </p:nvPr>
        </p:nvSpPr>
        <p:spPr>
          <a:xfrm>
            <a:off y="1600200" x="457200"/>
            <a:ext cy="4526100" cx="8229600"/>
          </a:xfrm>
          <a:prstGeom prst="rect">
            <a:avLst/>
          </a:prstGeom>
          <a:noFill/>
          <a:ln>
            <a:noFill/>
          </a:ln>
        </p:spPr>
        <p:txBody>
          <a:bodyPr bIns="91425" rIns="91425" lIns="91425" tIns="91425" anchor="t" anchorCtr="0"/>
          <a:lstStyle>
            <a:lvl1pPr algn="l" rtl="0" indent="-139700" marL="342900">
              <a:spcBef>
                <a:spcPts val="640"/>
              </a:spcBef>
              <a:spcAft>
                <a:spcPts val="0"/>
              </a:spcAft>
              <a:buClr>
                <a:schemeClr val="dk1"/>
              </a:buClr>
              <a:buSzPct val="100000"/>
              <a:buFont typeface="Helvetica Neue"/>
              <a:buChar char="•"/>
              <a:defRPr sz="4800">
                <a:latin typeface="Helvetica Neue"/>
                <a:ea typeface="Helvetica Neue"/>
                <a:cs typeface="Helvetica Neue"/>
                <a:sym typeface="Helvetica Neue"/>
              </a:defRPr>
            </a:lvl1pPr>
            <a:lvl2pPr algn="l" rtl="0" indent="-107950" marL="742950">
              <a:spcBef>
                <a:spcPts val="560"/>
              </a:spcBef>
              <a:spcAft>
                <a:spcPts val="0"/>
              </a:spcAft>
              <a:buClr>
                <a:schemeClr val="dk1"/>
              </a:buClr>
              <a:buSzPct val="100000"/>
              <a:buFont typeface="Helvetica Neue"/>
              <a:buChar char="–"/>
              <a:defRPr sz="4800">
                <a:latin typeface="Helvetica Neue"/>
                <a:ea typeface="Helvetica Neue"/>
                <a:cs typeface="Helvetica Neue"/>
                <a:sym typeface="Helvetica Neue"/>
              </a:defRPr>
            </a:lvl2pPr>
            <a:lvl3pPr algn="l" rtl="0" indent="-76200" marL="1143000">
              <a:spcBef>
                <a:spcPts val="480"/>
              </a:spcBef>
              <a:spcAft>
                <a:spcPts val="0"/>
              </a:spcAft>
              <a:buClr>
                <a:schemeClr val="dk1"/>
              </a:buClr>
              <a:buSzPct val="100000"/>
              <a:buFont typeface="Helvetica Neue"/>
              <a:buChar char="•"/>
              <a:defRPr sz="4800">
                <a:latin typeface="Helvetica Neue"/>
                <a:ea typeface="Helvetica Neue"/>
                <a:cs typeface="Helvetica Neue"/>
                <a:sym typeface="Helvetica Neue"/>
              </a:defRPr>
            </a:lvl3pPr>
            <a:lvl4pPr algn="l" rtl="0" indent="-101600" marL="1600200">
              <a:spcBef>
                <a:spcPts val="400"/>
              </a:spcBef>
              <a:spcAft>
                <a:spcPts val="0"/>
              </a:spcAft>
              <a:buClr>
                <a:schemeClr val="dk1"/>
              </a:buClr>
              <a:buFont typeface="Calibri"/>
              <a:buChar char="–"/>
              <a:defRPr>
                <a:latin typeface="Calibri"/>
                <a:ea typeface="Calibri"/>
                <a:cs typeface="Calibri"/>
                <a:sym typeface="Calibri"/>
              </a:defRPr>
            </a:lvl4pPr>
            <a:lvl5pPr algn="l" rtl="0" indent="-101600" marL="2057400">
              <a:spcBef>
                <a:spcPts val="400"/>
              </a:spcBef>
              <a:spcAft>
                <a:spcPts val="0"/>
              </a:spcAft>
              <a:buClr>
                <a:schemeClr val="dk1"/>
              </a:buClr>
              <a:buFont typeface="Arial"/>
              <a:buChar char="»"/>
              <a:defRPr/>
            </a:lvl5pPr>
            <a:lvl6pPr algn="l" rtl="0" indent="-101600" marL="2514600">
              <a:spcBef>
                <a:spcPts val="400"/>
              </a:spcBef>
              <a:buClr>
                <a:schemeClr val="dk1"/>
              </a:buClr>
              <a:buFont typeface="Arial"/>
              <a:buChar char="•"/>
              <a:defRPr/>
            </a:lvl6pPr>
            <a:lvl7pPr algn="l" rtl="0" indent="-101600" marL="2971800">
              <a:spcBef>
                <a:spcPts val="400"/>
              </a:spcBef>
              <a:buClr>
                <a:schemeClr val="dk1"/>
              </a:buClr>
              <a:buFont typeface="Arial"/>
              <a:buChar char="•"/>
              <a:defRPr/>
            </a:lvl7pPr>
            <a:lvl8pPr algn="l" rtl="0" indent="-101600" marL="3429000">
              <a:spcBef>
                <a:spcPts val="400"/>
              </a:spcBef>
              <a:buClr>
                <a:schemeClr val="dk1"/>
              </a:buClr>
              <a:buFont typeface="Arial"/>
              <a:buChar char="•"/>
              <a:defRPr/>
            </a:lvl8pPr>
            <a:lvl9pPr algn="l" rtl="0" indent="-101600" marL="3886200">
              <a:spcBef>
                <a:spcPts val="400"/>
              </a:spcBef>
              <a:buClr>
                <a:schemeClr val="dk1"/>
              </a:buClr>
              <a:buFont typeface="Arial"/>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36" name="Shape 36"/>
        <p:cNvGrpSpPr/>
        <p:nvPr/>
      </p:nvGrpSpPr>
      <p:grpSpPr>
        <a:xfrm>
          <a:off y="0" x="0"/>
          <a:ext cy="0" cx="0"/>
          <a:chOff y="0" x="0"/>
          <a:chExt cy="0" cx="0"/>
        </a:xfrm>
      </p:grpSpPr>
      <p:sp>
        <p:nvSpPr>
          <p:cNvPr id="37" name="Shape 37"/>
          <p:cNvSpPr txBox="1"/>
          <p:nvPr>
            <p:ph type="ctrTitle"/>
          </p:nvPr>
        </p:nvSpPr>
        <p:spPr>
          <a:xfrm>
            <a:off y="1609725" x="685800"/>
            <a:ext cy="1470000" cx="7772400"/>
          </a:xfrm>
          <a:prstGeom prst="rect">
            <a:avLst/>
          </a:prstGeom>
          <a:noFill/>
          <a:ln>
            <a:noFill/>
          </a:ln>
        </p:spPr>
        <p:txBody>
          <a:bodyPr bIns="91425" rIns="91425" lIns="91425" tIns="91425" anchor="ctr" anchorCtr="0"/>
          <a:lstStyle>
            <a:lvl1pPr algn="ctr" rtl="0" marR="0" indent="0" marL="0">
              <a:spcBef>
                <a:spcPts val="0"/>
              </a:spcBef>
              <a:spcAft>
                <a:spcPts val="0"/>
              </a:spcAft>
              <a:defRPr/>
            </a:lvl1pPr>
            <a:lvl2pPr algn="l" rtl="0" marR="0" indent="0" marL="0">
              <a:spcBef>
                <a:spcPts val="0"/>
              </a:spcBef>
              <a:spcAft>
                <a:spcPts val="0"/>
              </a:spcAft>
              <a:defRPr/>
            </a:lvl2pPr>
            <a:lvl3pPr algn="l" rtl="0" marR="0" indent="0" marL="0">
              <a:spcBef>
                <a:spcPts val="0"/>
              </a:spcBef>
              <a:spcAft>
                <a:spcPts val="0"/>
              </a:spcAft>
              <a:defRPr/>
            </a:lvl3pPr>
            <a:lvl4pPr algn="l" rtl="0" marR="0" indent="0" marL="0">
              <a:spcBef>
                <a:spcPts val="0"/>
              </a:spcBef>
              <a:spcAft>
                <a:spcPts val="0"/>
              </a:spcAft>
              <a:defRPr/>
            </a:lvl4pPr>
            <a:lvl5pPr algn="l" rtl="0" marR="0" indent="0" marL="0">
              <a:spcBef>
                <a:spcPts val="0"/>
              </a:spcBef>
              <a:spcAft>
                <a:spcPts val="0"/>
              </a:spcAft>
              <a:defRPr/>
            </a:lvl5pPr>
            <a:lvl6pPr algn="ctr" rtl="0" marR="0" indent="0" marL="457200">
              <a:spcBef>
                <a:spcPts val="0"/>
              </a:spcBef>
              <a:spcAft>
                <a:spcPts val="0"/>
              </a:spcAft>
              <a:defRPr/>
            </a:lvl6pPr>
            <a:lvl7pPr algn="ctr" rtl="0" marR="0" indent="0" marL="914400">
              <a:spcBef>
                <a:spcPts val="0"/>
              </a:spcBef>
              <a:spcAft>
                <a:spcPts val="0"/>
              </a:spcAft>
              <a:defRPr/>
            </a:lvl7pPr>
            <a:lvl8pPr algn="ctr" rtl="0" marR="0" indent="0" marL="1371600">
              <a:spcBef>
                <a:spcPts val="0"/>
              </a:spcBef>
              <a:spcAft>
                <a:spcPts val="0"/>
              </a:spcAft>
              <a:defRPr/>
            </a:lvl8pPr>
            <a:lvl9pPr algn="ctr" rtl="0" marR="0" indent="0" marL="1828800">
              <a:spcBef>
                <a:spcPts val="0"/>
              </a:spcBef>
              <a:spcAft>
                <a:spcPts val="0"/>
              </a:spcAft>
              <a:defRPr/>
            </a:lvl9pPr>
          </a:lstStyle>
          <a:p/>
        </p:txBody>
      </p:sp>
      <p:sp>
        <p:nvSpPr>
          <p:cNvPr id="38" name="Shape 38"/>
          <p:cNvSpPr txBox="1"/>
          <p:nvPr>
            <p:ph idx="1" type="subTitle"/>
          </p:nvPr>
        </p:nvSpPr>
        <p:spPr>
          <a:xfrm>
            <a:off y="3079750" x="1371600"/>
            <a:ext cy="1752600" cx="6400799"/>
          </a:xfrm>
          <a:prstGeom prst="rect">
            <a:avLst/>
          </a:prstGeom>
          <a:noFill/>
          <a:ln>
            <a:noFill/>
          </a:ln>
        </p:spPr>
        <p:txBody>
          <a:bodyPr bIns="91425" rIns="91425" lIns="91425" tIns="91425" anchor="t" anchorCtr="0"/>
          <a:lstStyle>
            <a:lvl1pPr algn="ctr" rtl="0" marR="0" indent="0" marL="0">
              <a:spcBef>
                <a:spcPts val="640"/>
              </a:spcBef>
              <a:spcAft>
                <a:spcPts val="0"/>
              </a:spcAft>
              <a:buClr>
                <a:srgbClr val="888888"/>
              </a:buClr>
              <a:buFont typeface="Arial"/>
              <a:buNone/>
              <a:defRPr/>
            </a:lvl1pPr>
            <a:lvl2pPr algn="ctr" rtl="0" marR="0" indent="0" marL="457200">
              <a:spcBef>
                <a:spcPts val="560"/>
              </a:spcBef>
              <a:spcAft>
                <a:spcPts val="0"/>
              </a:spcAft>
              <a:buClr>
                <a:srgbClr val="888888"/>
              </a:buClr>
              <a:buFont typeface="Arial"/>
              <a:buNone/>
              <a:defRPr/>
            </a:lvl2pPr>
            <a:lvl3pPr algn="ctr" rtl="0" marR="0" indent="0" marL="914400">
              <a:spcBef>
                <a:spcPts val="480"/>
              </a:spcBef>
              <a:spcAft>
                <a:spcPts val="0"/>
              </a:spcAft>
              <a:buClr>
                <a:srgbClr val="888888"/>
              </a:buClr>
              <a:buFont typeface="Arial"/>
              <a:buNone/>
              <a:defRPr/>
            </a:lvl3pPr>
            <a:lvl4pPr algn="ctr" rtl="0" marR="0" indent="0" marL="1371600">
              <a:spcBef>
                <a:spcPts val="400"/>
              </a:spcBef>
              <a:spcAft>
                <a:spcPts val="0"/>
              </a:spcAft>
              <a:buClr>
                <a:srgbClr val="888888"/>
              </a:buClr>
              <a:buFont typeface="Arial"/>
              <a:buNone/>
              <a:defRPr/>
            </a:lvl4pPr>
            <a:lvl5pPr algn="ctr" rtl="0" marR="0" indent="0" marL="1828800">
              <a:spcBef>
                <a:spcPts val="400"/>
              </a:spcBef>
              <a:spcAft>
                <a:spcPts val="0"/>
              </a:spcAft>
              <a:buClr>
                <a:srgbClr val="888888"/>
              </a:buClr>
              <a:buFont typeface="Arial"/>
              <a:buNone/>
              <a:defRPr/>
            </a:lvl5pPr>
            <a:lvl6pPr algn="ctr" rtl="0" marR="0" indent="0" marL="2286000">
              <a:spcBef>
                <a:spcPts val="400"/>
              </a:spcBef>
              <a:buClr>
                <a:srgbClr val="888888"/>
              </a:buClr>
              <a:buFont typeface="Arial"/>
              <a:buNone/>
              <a:defRPr/>
            </a:lvl6pPr>
            <a:lvl7pPr algn="ctr" rtl="0" marR="0" indent="0" marL="2743200">
              <a:spcBef>
                <a:spcPts val="400"/>
              </a:spcBef>
              <a:buClr>
                <a:srgbClr val="888888"/>
              </a:buClr>
              <a:buFont typeface="Arial"/>
              <a:buNone/>
              <a:defRPr/>
            </a:lvl7pPr>
            <a:lvl8pPr algn="ctr" rtl="0" marR="0" indent="0" marL="3200400">
              <a:spcBef>
                <a:spcPts val="400"/>
              </a:spcBef>
              <a:buClr>
                <a:srgbClr val="888888"/>
              </a:buClr>
              <a:buFont typeface="Arial"/>
              <a:buNone/>
              <a:defRPr/>
            </a:lvl8pPr>
            <a:lvl9pPr algn="ctr" rtl="0" marR="0" indent="0" marL="3657600">
              <a:spcBef>
                <a:spcPts val="400"/>
              </a:spcBef>
              <a:buClr>
                <a:srgbClr val="888888"/>
              </a:buClr>
              <a:buFont typeface="Arial"/>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slideLayouts/slideLayout1.xml" Type="http://schemas.openxmlformats.org/officeDocument/2006/relationships/slideLayout" Id="rId2"/><Relationship Target="../media/image11.png" Type="http://schemas.openxmlformats.org/officeDocument/2006/relationships/image" Id="rId1"/><Relationship Target="../slideLayouts/slideLayout9.xml" Type="http://schemas.openxmlformats.org/officeDocument/2006/relationships/slideLayout" Id="rId10"/><Relationship Target="../slideLayouts/slideLayout3.xml" Type="http://schemas.openxmlformats.org/officeDocument/2006/relationships/slideLayout" Id="rId4"/><Relationship Target="../theme/theme3.xml" Type="http://schemas.openxmlformats.org/officeDocument/2006/relationships/theme" Id="rId11"/><Relationship Target="../slideLayouts/slideLayout2.xml" Type="http://schemas.openxmlformats.org/officeDocument/2006/relationships/slideLayout" Id="rId3"/><Relationship Target="../slideLayouts/slideLayout8.xml" Type="http://schemas.openxmlformats.org/officeDocument/2006/relationships/slideLayout" Id="rId9"/><Relationship Target="../slideLayouts/slideLayout5.xml" Type="http://schemas.openxmlformats.org/officeDocument/2006/relationships/slideLayout" Id="rId6"/><Relationship Target="../slideLayouts/slideLayout4.xml" Type="http://schemas.openxmlformats.org/officeDocument/2006/relationships/slideLayout" Id="rId5"/><Relationship Target="../slideLayouts/slideLayout7.xml" Type="http://schemas.openxmlformats.org/officeDocument/2006/relationships/slideLayout" Id="rId8"/><Relationship Target="../slideLayouts/slideLayout6.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8F8F8">
            <a:alpha val="97310"/>
          </a:srgbClr>
        </a:solidFill>
      </p:bgPr>
    </p:bg>
    <p:spTree>
      <p:nvGrpSpPr>
        <p:cNvPr id="4" name="Shape 4"/>
        <p:cNvGrpSpPr/>
        <p:nvPr/>
      </p:nvGrpSpPr>
      <p:grpSpPr>
        <a:xfrm>
          <a:off y="0" x="0"/>
          <a:ext cy="0" cx="0"/>
          <a:chOff y="0" x="0"/>
          <a:chExt cy="0" cx="0"/>
        </a:xfrm>
      </p:grpSpPr>
      <p:sp>
        <p:nvSpPr>
          <p:cNvPr id="5" name="Shape 5"/>
          <p:cNvSpPr txBox="1"/>
          <p:nvPr/>
        </p:nvSpPr>
        <p:spPr>
          <a:xfrm>
            <a:off y="6194425" x="0"/>
            <a:ext cy="681037" cx="9153525"/>
          </a:xfrm>
          <a:prstGeom prst="rect">
            <a:avLst/>
          </a:prstGeom>
          <a:solidFill>
            <a:srgbClr val="005CB8"/>
          </a:solidFill>
          <a:ln>
            <a:noFill/>
          </a:ln>
        </p:spPr>
        <p:txBody>
          <a:bodyPr bIns="45700" rIns="91425" lIns="91425" tIns="45700" anchor="ctr" anchorCtr="0">
            <a:noAutofit/>
          </a:bodyPr>
          <a:lstStyle/>
          <a:p>
            <a:pPr algn="l" rtl="0" lvl="0" marR="0" indent="0" marL="0">
              <a:lnSpc>
                <a:spcPct val="100000"/>
              </a:lnSpc>
              <a:spcBef>
                <a:spcPts val="0"/>
              </a:spcBef>
              <a:spcAft>
                <a:spcPts val="0"/>
              </a:spcAft>
              <a:buNone/>
            </a:pPr>
            <a:r>
              <a:t/>
            </a:r>
            <a:endParaRPr strike="noStrike" u="none" b="0" cap="none" baseline="0" sz="1800" i="0">
              <a:solidFill>
                <a:schemeClr val="dk1"/>
              </a:solidFill>
              <a:latin typeface="Arial"/>
              <a:ea typeface="Arial"/>
              <a:cs typeface="Arial"/>
              <a:sym typeface="Arial"/>
            </a:endParaRPr>
          </a:p>
        </p:txBody>
      </p:sp>
      <p:pic>
        <p:nvPicPr>
          <p:cNvPr id="6" name="Shape 6"/>
          <p:cNvPicPr preferRelativeResize="0"/>
          <p:nvPr/>
        </p:nvPicPr>
        <p:blipFill rotWithShape="1">
          <a:blip r:embed="rId1">
            <a:alphaModFix/>
          </a:blip>
          <a:srcRect t="0" b="0" r="0" l="0"/>
          <a:stretch/>
        </p:blipFill>
        <p:spPr>
          <a:xfrm>
            <a:off y="6332537" x="7612061"/>
            <a:ext cy="373061" cx="1349375"/>
          </a:xfrm>
          <a:prstGeom prst="rect">
            <a:avLst/>
          </a:prstGeom>
          <a:noFill/>
          <a:ln>
            <a:noFill/>
          </a:ln>
        </p:spPr>
      </p:pic>
      <p:sp>
        <p:nvSpPr>
          <p:cNvPr id="7" name="Shape 7"/>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l" rtl="0" marR="0" indent="0" marL="0">
              <a:spcBef>
                <a:spcPts val="0"/>
              </a:spcBef>
              <a:spcAft>
                <a:spcPts val="0"/>
              </a:spcAft>
              <a:buSzPct val="100000"/>
              <a:buFont typeface="Helvetica Neue"/>
              <a:defRPr sz="4800">
                <a:latin typeface="Helvetica Neue"/>
                <a:ea typeface="Helvetica Neue"/>
                <a:cs typeface="Helvetica Neue"/>
                <a:sym typeface="Helvetica Neue"/>
              </a:defRPr>
            </a:lvl1pPr>
            <a:lvl2pPr algn="l" rtl="0" marR="0" indent="0" marL="0">
              <a:spcBef>
                <a:spcPts val="0"/>
              </a:spcBef>
              <a:spcAft>
                <a:spcPts val="0"/>
              </a:spcAft>
              <a:defRPr/>
            </a:lvl2pPr>
            <a:lvl3pPr algn="l" rtl="0" marR="0" indent="0" marL="0">
              <a:spcBef>
                <a:spcPts val="0"/>
              </a:spcBef>
              <a:spcAft>
                <a:spcPts val="0"/>
              </a:spcAft>
              <a:defRPr/>
            </a:lvl3pPr>
            <a:lvl4pPr algn="l" rtl="0" marR="0" indent="0" marL="0">
              <a:spcBef>
                <a:spcPts val="0"/>
              </a:spcBef>
              <a:spcAft>
                <a:spcPts val="0"/>
              </a:spcAft>
              <a:defRPr/>
            </a:lvl4pPr>
            <a:lvl5pPr algn="l" rtl="0" marR="0" indent="0" marL="0">
              <a:spcBef>
                <a:spcPts val="0"/>
              </a:spcBef>
              <a:spcAft>
                <a:spcPts val="0"/>
              </a:spcAft>
              <a:defRPr/>
            </a:lvl5pPr>
            <a:lvl6pPr algn="ctr" rtl="0" marR="0" indent="0" marL="457200">
              <a:spcBef>
                <a:spcPts val="0"/>
              </a:spcBef>
              <a:spcAft>
                <a:spcPts val="0"/>
              </a:spcAft>
              <a:defRPr/>
            </a:lvl6pPr>
            <a:lvl7pPr algn="ctr" rtl="0" marR="0" indent="0" marL="914400">
              <a:spcBef>
                <a:spcPts val="0"/>
              </a:spcBef>
              <a:spcAft>
                <a:spcPts val="0"/>
              </a:spcAft>
              <a:defRPr/>
            </a:lvl7pPr>
            <a:lvl8pPr algn="ctr" rtl="0" marR="0" indent="0" marL="1371600">
              <a:spcBef>
                <a:spcPts val="0"/>
              </a:spcBef>
              <a:spcAft>
                <a:spcPts val="0"/>
              </a:spcAft>
              <a:defRPr/>
            </a:lvl8pPr>
            <a:lvl9pPr algn="ctr" rtl="0" marR="0" indent="0" marL="1828800">
              <a:spcBef>
                <a:spcPts val="0"/>
              </a:spcBef>
              <a:spcAft>
                <a:spcPts val="0"/>
              </a:spcAft>
              <a:defRPr/>
            </a:lvl9pPr>
          </a:lstStyle>
          <a:p/>
        </p:txBody>
      </p:sp>
      <p:sp>
        <p:nvSpPr>
          <p:cNvPr id="8" name="Shape 8"/>
          <p:cNvSpPr txBox="1"/>
          <p:nvPr>
            <p:ph idx="1" type="body"/>
          </p:nvPr>
        </p:nvSpPr>
        <p:spPr>
          <a:xfrm>
            <a:off y="1600200" x="457200"/>
            <a:ext cy="4525961" cx="8229600"/>
          </a:xfrm>
          <a:prstGeom prst="rect">
            <a:avLst/>
          </a:prstGeom>
          <a:noFill/>
          <a:ln>
            <a:noFill/>
          </a:ln>
        </p:spPr>
        <p:txBody>
          <a:bodyPr bIns="91425" rIns="91425" lIns="91425" tIns="91425" anchor="t" anchorCtr="0"/>
          <a:lstStyle>
            <a:lvl1pPr algn="l" rtl="0" marR="0" indent="-139700" marL="342900">
              <a:spcBef>
                <a:spcPts val="640"/>
              </a:spcBef>
              <a:spcAft>
                <a:spcPts val="0"/>
              </a:spcAft>
              <a:buClr>
                <a:schemeClr val="dk1"/>
              </a:buClr>
              <a:buSzPct val="100000"/>
              <a:buFont typeface="Helvetica Neue"/>
              <a:buChar char="•"/>
              <a:defRPr sz="3600">
                <a:latin typeface="Helvetica Neue"/>
                <a:ea typeface="Helvetica Neue"/>
                <a:cs typeface="Helvetica Neue"/>
                <a:sym typeface="Helvetica Neue"/>
              </a:defRPr>
            </a:lvl1pPr>
            <a:lvl2pPr algn="l" rtl="0" marR="0" indent="-107950" marL="742950">
              <a:spcBef>
                <a:spcPts val="560"/>
              </a:spcBef>
              <a:spcAft>
                <a:spcPts val="0"/>
              </a:spcAft>
              <a:buClr>
                <a:schemeClr val="dk1"/>
              </a:buClr>
              <a:buSzPct val="100000"/>
              <a:buFont typeface="Helvetica Neue"/>
              <a:buChar char="–"/>
              <a:defRPr sz="3600">
                <a:latin typeface="Helvetica Neue"/>
                <a:ea typeface="Helvetica Neue"/>
                <a:cs typeface="Helvetica Neue"/>
                <a:sym typeface="Helvetica Neue"/>
              </a:defRPr>
            </a:lvl2pPr>
            <a:lvl3pPr algn="l" rtl="0" marR="0" indent="-76200" marL="1143000">
              <a:spcBef>
                <a:spcPts val="480"/>
              </a:spcBef>
              <a:spcAft>
                <a:spcPts val="0"/>
              </a:spcAft>
              <a:buClr>
                <a:schemeClr val="dk1"/>
              </a:buClr>
              <a:buFont typeface="Arial"/>
              <a:buChar char="•"/>
              <a:defRPr/>
            </a:lvl3pPr>
            <a:lvl4pPr algn="l" rtl="0" marR="0" indent="-101600" marL="1600200">
              <a:spcBef>
                <a:spcPts val="400"/>
              </a:spcBef>
              <a:spcAft>
                <a:spcPts val="0"/>
              </a:spcAft>
              <a:buClr>
                <a:schemeClr val="dk1"/>
              </a:buClr>
              <a:buFont typeface="Arial"/>
              <a:buChar char="–"/>
              <a:defRPr/>
            </a:lvl4pPr>
            <a:lvl5pPr algn="l" rtl="0" marR="0" indent="-101600" marL="2057400">
              <a:spcBef>
                <a:spcPts val="400"/>
              </a:spcBef>
              <a:spcAft>
                <a:spcPts val="0"/>
              </a:spcAft>
              <a:buClr>
                <a:schemeClr val="dk1"/>
              </a:buClr>
              <a:buFont typeface="Arial"/>
              <a:buChar char="»"/>
              <a:defRPr/>
            </a:lvl5pPr>
            <a:lvl6pPr algn="l" rtl="0" marR="0" indent="-101600" marL="2514600">
              <a:spcBef>
                <a:spcPts val="400"/>
              </a:spcBef>
              <a:buClr>
                <a:schemeClr val="dk1"/>
              </a:buClr>
              <a:buFont typeface="Arial"/>
              <a:buChar char="•"/>
              <a:defRPr/>
            </a:lvl6pPr>
            <a:lvl7pPr algn="l" rtl="0" marR="0" indent="-101600" marL="2971800">
              <a:spcBef>
                <a:spcPts val="400"/>
              </a:spcBef>
              <a:buClr>
                <a:schemeClr val="dk1"/>
              </a:buClr>
              <a:buFont typeface="Arial"/>
              <a:buChar char="•"/>
              <a:defRPr/>
            </a:lvl7pPr>
            <a:lvl8pPr algn="l" rtl="0" marR="0" indent="-101600" marL="3429000">
              <a:spcBef>
                <a:spcPts val="400"/>
              </a:spcBef>
              <a:buClr>
                <a:schemeClr val="dk1"/>
              </a:buClr>
              <a:buFont typeface="Arial"/>
              <a:buChar char="•"/>
              <a:defRPr/>
            </a:lvl8pPr>
            <a:lvl9pPr algn="l" rtl="0" marR="0" indent="-101600" marL="3886200">
              <a:spcBef>
                <a:spcPts val="400"/>
              </a:spcBef>
              <a:buClr>
                <a:schemeClr val="dk1"/>
              </a:buClr>
              <a:buFont typeface="Arial"/>
              <a:buChar char="•"/>
              <a:defRPr/>
            </a:lvl9pPr>
          </a:lstStyle>
          <a:p/>
        </p:txBody>
      </p:sp>
    </p:spTree>
  </p:cSld>
  <p:clrMap accent2="accent2" accent3="accent3" accent4="accent4" accent5="accent5" accent6="accent6" hlink="hlink" tx2="lt2" tx1="dk1" bg2="dk2" bg1="lt1" folHlink="folHlink" accent1="accent1"/>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Lst>
  <p:hf dt="0" ftr="0" sldNum="0" hdr="0"/>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9.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media/image01.jpg"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8.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8.xml" Type="http://schemas.openxmlformats.org/officeDocument/2006/relationships/slideLayout" Id="rId1"/><Relationship Target="../media/image04.jp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8.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8.xml" Type="http://schemas.openxmlformats.org/officeDocument/2006/relationships/slideLayout" Id="rId1"/><Relationship Target="../media/image00.png" Type="http://schemas.openxmlformats.org/officeDocument/2006/relationships/image" Id="rId4"/><Relationship Target="../media/image03.pn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8.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8.xml" Type="http://schemas.openxmlformats.org/officeDocument/2006/relationships/slideLayout" Id="rId1"/><Relationship Target="../media/image04.jpg" Type="http://schemas.openxmlformats.org/officeDocument/2006/relationships/image" Id="rId4"/><Relationship Target="../media/image01.jpg" Type="http://schemas.openxmlformats.org/officeDocument/2006/relationships/image" Id="rId3"/><Relationship Target="../media/image03.png" Type="http://schemas.openxmlformats.org/officeDocument/2006/relationships/image" Id="rId5"/></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8.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8.xml" Type="http://schemas.openxmlformats.org/officeDocument/2006/relationships/slideLayout" Id="rId1"/></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8.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8.xml" Type="http://schemas.openxmlformats.org/officeDocument/2006/relationships/slideLayout" Id="rId1"/></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8.xml" Type="http://schemas.openxmlformats.org/officeDocument/2006/relationships/slideLayout" Id="rId1"/></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8.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8.xml" Type="http://schemas.openxmlformats.org/officeDocument/2006/relationships/slideLayout" Id="rId1"/></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8.xml" Type="http://schemas.openxmlformats.org/officeDocument/2006/relationships/slideLayout" Id="rId1"/></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8.xml" Type="http://schemas.openxmlformats.org/officeDocument/2006/relationships/slideLayout" Id="rId1"/><Relationship Target="../media/image02.png" Type="http://schemas.openxmlformats.org/officeDocument/2006/relationships/image" Id="rId3"/></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8.xml" Type="http://schemas.openxmlformats.org/officeDocument/2006/relationships/slideLayout" Id="rId1"/></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8.xml" Type="http://schemas.openxmlformats.org/officeDocument/2006/relationships/slideLayout" Id="rId1"/><Relationship Target="../media/image06.png" Type="http://schemas.openxmlformats.org/officeDocument/2006/relationships/image" Id="rId3"/></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8.xml" Type="http://schemas.openxmlformats.org/officeDocument/2006/relationships/slideLayout" Id="rId1"/></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8.xml" Type="http://schemas.openxmlformats.org/officeDocument/2006/relationships/slideLayout" Id="rId1"/></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8.xml" Type="http://schemas.openxmlformats.org/officeDocument/2006/relationships/slideLayout" Id="rId1"/></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8.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8.xml" Type="http://schemas.openxmlformats.org/officeDocument/2006/relationships/slideLayout" Id="rId1"/></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8.xml" Type="http://schemas.openxmlformats.org/officeDocument/2006/relationships/slideLayout" Id="rId1"/></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8.xml" Type="http://schemas.openxmlformats.org/officeDocument/2006/relationships/slideLayout" Id="rId1"/></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8.xml" Type="http://schemas.openxmlformats.org/officeDocument/2006/relationships/slideLayout" Id="rId1"/></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8.xml" Type="http://schemas.openxmlformats.org/officeDocument/2006/relationships/slideLayout" Id="rId1"/></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8.xml" Type="http://schemas.openxmlformats.org/officeDocument/2006/relationships/slideLayout" Id="rId1"/></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8.xml" Type="http://schemas.openxmlformats.org/officeDocument/2006/relationships/slideLayout" Id="rId1"/></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8.xml" Type="http://schemas.openxmlformats.org/officeDocument/2006/relationships/slideLayout" Id="rId1"/></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8.xml" Type="http://schemas.openxmlformats.org/officeDocument/2006/relationships/slideLayout" Id="rId1"/><Relationship Target="../media/image05.png" Type="http://schemas.openxmlformats.org/officeDocument/2006/relationships/image" Id="rId3"/></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8.xml" Type="http://schemas.openxmlformats.org/officeDocument/2006/relationships/slideLayout" Id="rId1"/><Relationship Target="../media/image07.png" Type="http://schemas.openxmlformats.org/officeDocument/2006/relationships/image" Id="rId3"/></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8.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8.xml" Type="http://schemas.openxmlformats.org/officeDocument/2006/relationships/slideLayout" Id="rId1"/></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8.xml" Type="http://schemas.openxmlformats.org/officeDocument/2006/relationships/slideLayout" Id="rId1"/></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8.xml" Type="http://schemas.openxmlformats.org/officeDocument/2006/relationships/slideLayout" Id="rId1"/></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8.xml" Type="http://schemas.openxmlformats.org/officeDocument/2006/relationships/slideLayout" Id="rId1"/></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8.xml" Type="http://schemas.openxmlformats.org/officeDocument/2006/relationships/slideLayout" Id="rId1"/></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8.xml" Type="http://schemas.openxmlformats.org/officeDocument/2006/relationships/slideLayout" Id="rId1"/></Relationships>
</file>

<file path=ppt/slides/_rels/slide41.xml.rels><?xml version="1.0" encoding="UTF-8" standalone="yes"?><Relationships xmlns="http://schemas.openxmlformats.org/package/2006/relationships"><Relationship Target="../notesSlides/notesSlide41.xml" Type="http://schemas.openxmlformats.org/officeDocument/2006/relationships/notesSlide" Id="rId2"/><Relationship Target="../slideLayouts/slideLayout8.xml" Type="http://schemas.openxmlformats.org/officeDocument/2006/relationships/slideLayout" Id="rId1"/></Relationships>
</file>

<file path=ppt/slides/_rels/slide42.xml.rels><?xml version="1.0" encoding="UTF-8" standalone="yes"?><Relationships xmlns="http://schemas.openxmlformats.org/package/2006/relationships"><Relationship Target="../notesSlides/notesSlide42.xml" Type="http://schemas.openxmlformats.org/officeDocument/2006/relationships/notesSlide" Id="rId2"/><Relationship Target="../slideLayouts/slideLayout8.xml" Type="http://schemas.openxmlformats.org/officeDocument/2006/relationships/slideLayout" Id="rId1"/></Relationships>
</file>

<file path=ppt/slides/_rels/slide43.xml.rels><?xml version="1.0" encoding="UTF-8" standalone="yes"?><Relationships xmlns="http://schemas.openxmlformats.org/package/2006/relationships"><Relationship Target="../notesSlides/notesSlide43.xml" Type="http://schemas.openxmlformats.org/officeDocument/2006/relationships/notesSlide" Id="rId2"/><Relationship Target="../slideLayouts/slideLayout8.xml" Type="http://schemas.openxmlformats.org/officeDocument/2006/relationships/slideLayout" Id="rId1"/></Relationships>
</file>

<file path=ppt/slides/_rels/slide44.xml.rels><?xml version="1.0" encoding="UTF-8" standalone="yes"?><Relationships xmlns="http://schemas.openxmlformats.org/package/2006/relationships"><Relationship Target="../notesSlides/notesSlide44.xml" Type="http://schemas.openxmlformats.org/officeDocument/2006/relationships/notesSlide" Id="rId2"/><Relationship Target="../slideLayouts/slideLayout8.xml" Type="http://schemas.openxmlformats.org/officeDocument/2006/relationships/slideLayout" Id="rId1"/><Relationship Target="../media/image10.png" Type="http://schemas.openxmlformats.org/officeDocument/2006/relationships/image" Id="rId3"/></Relationships>
</file>

<file path=ppt/slides/_rels/slide45.xml.rels><?xml version="1.0" encoding="UTF-8" standalone="yes"?><Relationships xmlns="http://schemas.openxmlformats.org/package/2006/relationships"><Relationship Target="../notesSlides/notesSlide45.xml" Type="http://schemas.openxmlformats.org/officeDocument/2006/relationships/notesSlide" Id="rId2"/><Relationship Target="../slideLayouts/slideLayout8.xml" Type="http://schemas.openxmlformats.org/officeDocument/2006/relationships/slideLayout" Id="rId1"/><Relationship Target="../media/image09.png" Type="http://schemas.openxmlformats.org/officeDocument/2006/relationships/image" Id="rId3"/></Relationships>
</file>

<file path=ppt/slides/_rels/slide46.xml.rels><?xml version="1.0" encoding="UTF-8" standalone="yes"?><Relationships xmlns="http://schemas.openxmlformats.org/package/2006/relationships"><Relationship Target="../notesSlides/notesSlide46.xml" Type="http://schemas.openxmlformats.org/officeDocument/2006/relationships/notesSlide" Id="rId2"/><Relationship Target="../slideLayouts/slideLayout8.xml" Type="http://schemas.openxmlformats.org/officeDocument/2006/relationships/slideLayout" Id="rId1"/></Relationships>
</file>

<file path=ppt/slides/_rels/slide47.xml.rels><?xml version="1.0" encoding="UTF-8" standalone="yes"?><Relationships xmlns="http://schemas.openxmlformats.org/package/2006/relationships"><Relationship Target="../notesSlides/notesSlide47.xml" Type="http://schemas.openxmlformats.org/officeDocument/2006/relationships/notesSlide" Id="rId2"/><Relationship Target="../slideLayouts/slideLayout8.xml" Type="http://schemas.openxmlformats.org/officeDocument/2006/relationships/slideLayout" Id="rId1"/><Relationship Target="../media/image05.png" Type="http://schemas.openxmlformats.org/officeDocument/2006/relationships/image" Id="rId3"/></Relationships>
</file>

<file path=ppt/slides/_rels/slide48.xml.rels><?xml version="1.0" encoding="UTF-8" standalone="yes"?><Relationships xmlns="http://schemas.openxmlformats.org/package/2006/relationships"><Relationship Target="../notesSlides/notesSlide48.xml" Type="http://schemas.openxmlformats.org/officeDocument/2006/relationships/notesSlide" Id="rId2"/><Relationship Target="../slideLayouts/slideLayout8.xml" Type="http://schemas.openxmlformats.org/officeDocument/2006/relationships/slideLayout" Id="rId1"/></Relationships>
</file>

<file path=ppt/slides/_rels/slide49.xml.rels><?xml version="1.0" encoding="UTF-8" standalone="yes"?><Relationships xmlns="http://schemas.openxmlformats.org/package/2006/relationships"><Relationship Target="../notesSlides/notesSlide49.xml" Type="http://schemas.openxmlformats.org/officeDocument/2006/relationships/notesSlide" Id="rId2"/><Relationship Target="../slideLayouts/slideLayout8.xml" Type="http://schemas.openxmlformats.org/officeDocument/2006/relationships/slideLayout" Id="rId1"/></Relationships>
</file>

<file path=ppt/slides/_rels/slide50.xml.rels><?xml version="1.0" encoding="UTF-8" standalone="yes"?><Relationships xmlns="http://schemas.openxmlformats.org/package/2006/relationships"><Relationship Target="../notesSlides/notesSlide50.xml" Type="http://schemas.openxmlformats.org/officeDocument/2006/relationships/notesSlide" Id="rId2"/><Relationship Target="../slideLayouts/slideLayout8.xml" Type="http://schemas.openxmlformats.org/officeDocument/2006/relationships/slideLayout" Id="rId1"/></Relationships>
</file>

<file path=ppt/slides/_rels/slide51.xml.rels><?xml version="1.0" encoding="UTF-8" standalone="yes"?><Relationships xmlns="http://schemas.openxmlformats.org/package/2006/relationships"><Relationship Target="../notesSlides/notesSlide51.xml" Type="http://schemas.openxmlformats.org/officeDocument/2006/relationships/notesSlide" Id="rId2"/><Relationship Target="../slideLayouts/slideLayout8.xml" Type="http://schemas.openxmlformats.org/officeDocument/2006/relationships/slideLayout" Id="rId1"/></Relationships>
</file>

<file path=ppt/slides/_rels/slide52.xml.rels><?xml version="1.0" encoding="UTF-8" standalone="yes"?><Relationships xmlns="http://schemas.openxmlformats.org/package/2006/relationships"><Relationship Target="../notesSlides/notesSlide52.xml" Type="http://schemas.openxmlformats.org/officeDocument/2006/relationships/notesSlide" Id="rId2"/><Relationship Target="../slideLayouts/slideLayout8.xml" Type="http://schemas.openxmlformats.org/officeDocument/2006/relationships/slideLayout" Id="rId1"/><Relationship Target="http://e.ggtimer.com/90" Type="http://schemas.openxmlformats.org/officeDocument/2006/relationships/hyperlink" TargetMode="External" Id="rId3"/></Relationships>
</file>

<file path=ppt/slides/_rels/slide53.xml.rels><?xml version="1.0" encoding="UTF-8" standalone="yes"?><Relationships xmlns="http://schemas.openxmlformats.org/package/2006/relationships"><Relationship Target="../notesSlides/notesSlide53.xml" Type="http://schemas.openxmlformats.org/officeDocument/2006/relationships/notesSlide" Id="rId2"/><Relationship Target="../slideLayouts/slideLayout4.xml" Type="http://schemas.openxmlformats.org/officeDocument/2006/relationships/slideLayout" Id="rId1"/><Relationship Target="../media/image13.png" Type="http://schemas.openxmlformats.org/officeDocument/2006/relationships/image" Id="rId3"/></Relationships>
</file>

<file path=ppt/slides/_rels/slide54.xml.rels><?xml version="1.0" encoding="UTF-8" standalone="yes"?><Relationships xmlns="http://schemas.openxmlformats.org/package/2006/relationships"><Relationship Target="../notesSlides/notesSlide54.xml" Type="http://schemas.openxmlformats.org/officeDocument/2006/relationships/notesSlide" Id="rId2"/><Relationship Target="../slideLayouts/slideLayout8.xml" Type="http://schemas.openxmlformats.org/officeDocument/2006/relationships/slideLayout" Id="rId1"/><Relationship Target="http://piktochart.com/" Type="http://schemas.openxmlformats.org/officeDocument/2006/relationships/hyperlink" TargetMode="External" Id="rId4"/><Relationship Target="http://goo.gl/" Type="http://schemas.openxmlformats.org/officeDocument/2006/relationships/hyperlink" TargetMode="External" Id="rId3"/><Relationship Target="http://mailchimp.com/" Type="http://schemas.openxmlformats.org/officeDocument/2006/relationships/hyperlink" TargetMode="External" Id="rId6"/><Relationship Target="http://www.google.com/alerts" Type="http://schemas.openxmlformats.org/officeDocument/2006/relationships/hyperlink" TargetMode="External" Id="rId5"/><Relationship Target="drive.google.com" Type="http://schemas.openxmlformats.org/officeDocument/2006/relationships/hyperlink" TargetMode="External" Id="rId7"/></Relationships>
</file>

<file path=ppt/slides/_rels/slide55.xml.rels><?xml version="1.0" encoding="UTF-8" standalone="yes"?><Relationships xmlns="http://schemas.openxmlformats.org/package/2006/relationships"><Relationship Target="../notesSlides/notesSlide55.xml" Type="http://schemas.openxmlformats.org/officeDocument/2006/relationships/notesSlide" Id="rId2"/><Relationship Target="../slideLayouts/slideLayout8.xml" Type="http://schemas.openxmlformats.org/officeDocument/2006/relationships/slideLayout" Id="rId1"/></Relationships>
</file>

<file path=ppt/slides/_rels/slide56.xml.rels><?xml version="1.0" encoding="UTF-8" standalone="yes"?><Relationships xmlns="http://schemas.openxmlformats.org/package/2006/relationships"><Relationship Target="../notesSlides/notesSlide56.xml" Type="http://schemas.openxmlformats.org/officeDocument/2006/relationships/notesSlide" Id="rId2"/><Relationship Target="../slideLayouts/slideLayout8.xml" Type="http://schemas.openxmlformats.org/officeDocument/2006/relationships/slideLayout" Id="rId1"/></Relationships>
</file>

<file path=ppt/slides/_rels/slide57.xml.rels><?xml version="1.0" encoding="UTF-8" standalone="yes"?><Relationships xmlns="http://schemas.openxmlformats.org/package/2006/relationships"><Relationship Target="../notesSlides/notesSlide57.xml" Type="http://schemas.openxmlformats.org/officeDocument/2006/relationships/notesSlide" Id="rId2"/><Relationship Target="../slideLayouts/slideLayout9.xml" Type="http://schemas.openxmlformats.org/officeDocument/2006/relationships/slideLayout" Id="rId1"/><Relationship Target="../media/image12.png" Type="http://schemas.openxmlformats.org/officeDocument/2006/relationships/image" Id="rId3"/></Relationships>
</file>

<file path=ppt/slides/_rels/slide58.xml.rels><?xml version="1.0" encoding="UTF-8" standalone="yes"?><Relationships xmlns="http://schemas.openxmlformats.org/package/2006/relationships"><Relationship Target="../notesSlides/notesSlide58.xml" Type="http://schemas.openxmlformats.org/officeDocument/2006/relationships/notesSlide" Id="rId2"/><Relationship Target="../slideLayouts/slideLayout9.xml" Type="http://schemas.openxmlformats.org/officeDocument/2006/relationships/slideLayout" Id="rId1"/><Relationship Target="../media/image14.png" Type="http://schemas.openxmlformats.org/officeDocument/2006/relationships/image" Id="rId3"/></Relationships>
</file>

<file path=ppt/slides/_rels/slide59.xml.rels><?xml version="1.0" encoding="UTF-8" standalone="yes"?><Relationships xmlns="http://schemas.openxmlformats.org/package/2006/relationships"><Relationship Target="../notesSlides/notesSlide59.xml" Type="http://schemas.openxmlformats.org/officeDocument/2006/relationships/notesSlide" Id="rId2"/><Relationship Target="../slideLayouts/slideLayout9.xml" Type="http://schemas.openxmlformats.org/officeDocument/2006/relationships/slideLayout" Id="rId1"/><Relationship Target="../media/image08.png" Type="http://schemas.openxmlformats.org/officeDocument/2006/relationships/image" Id="rId3"/></Relationships>
</file>

<file path=ppt/slides/_rels/slide60.xml.rels><?xml version="1.0" encoding="UTF-8" standalone="yes"?><Relationships xmlns="http://schemas.openxmlformats.org/package/2006/relationships"><Relationship Target="../notesSlides/notesSlide60.xml" Type="http://schemas.openxmlformats.org/officeDocument/2006/relationships/notesSlide" Id="rId2"/><Relationship Target="../slideLayouts/slideLayout9.xml" Type="http://schemas.openxmlformats.org/officeDocument/2006/relationships/slideLayout" Id="rId1"/></Relationships>
</file>

<file path=ppt/slides/_rels/slide61.xml.rels><?xml version="1.0" encoding="UTF-8" standalone="yes"?><Relationships xmlns="http://schemas.openxmlformats.org/package/2006/relationships"><Relationship Target="../notesSlides/notesSlide61.xml" Type="http://schemas.openxmlformats.org/officeDocument/2006/relationships/notesSlide" Id="rId2"/><Relationship Target="../slideLayouts/slideLayout9.xml" Type="http://schemas.openxmlformats.org/officeDocument/2006/relationships/slideLayout" Id="rId1"/><Relationship Target="mailto:michael.roman@cchmc.org" Type="http://schemas.openxmlformats.org/officeDocument/2006/relationships/hyperlink" TargetMode="External" Id="rI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 name="Shape 39"/>
        <p:cNvGrpSpPr/>
        <p:nvPr/>
      </p:nvGrpSpPr>
      <p:grpSpPr>
        <a:xfrm>
          <a:off y="0" x="0"/>
          <a:ext cy="0" cx="0"/>
          <a:chOff y="0" x="0"/>
          <a:chExt cy="0" cx="0"/>
        </a:xfrm>
      </p:grpSpPr>
      <p:sp>
        <p:nvSpPr>
          <p:cNvPr id="40" name="Shape 40"/>
          <p:cNvSpPr txBox="1"/>
          <p:nvPr>
            <p:ph type="ctrTitle"/>
          </p:nvPr>
        </p:nvSpPr>
        <p:spPr>
          <a:xfrm>
            <a:off y="1179512" x="685800"/>
            <a:ext cy="1470024" cx="7772400"/>
          </a:xfrm>
          <a:prstGeom prst="rect">
            <a:avLst/>
          </a:prstGeom>
          <a:noFill/>
          <a:ln>
            <a:noFill/>
          </a:ln>
        </p:spPr>
        <p:txBody>
          <a:bodyPr bIns="45700" rIns="91425" lIns="91425" tIns="45700" anchor="ctr"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6000" lang="en-US" i="0">
                <a:solidFill>
                  <a:schemeClr val="dk1"/>
                </a:solidFill>
                <a:latin typeface="Helvetica Neue"/>
                <a:ea typeface="Helvetica Neue"/>
                <a:cs typeface="Helvetica Neue"/>
                <a:sym typeface="Helvetica Neue"/>
              </a:rPr>
              <a:t>How to Develop an Internal Grant Communication Plan</a:t>
            </a:r>
          </a:p>
        </p:txBody>
      </p:sp>
      <p:sp>
        <p:nvSpPr>
          <p:cNvPr id="41" name="Shape 41"/>
          <p:cNvSpPr txBox="1"/>
          <p:nvPr>
            <p:ph idx="1" type="subTitle"/>
          </p:nvPr>
        </p:nvSpPr>
        <p:spPr>
          <a:xfrm>
            <a:off y="3552125" x="207825"/>
            <a:ext cy="1052400" cx="8506799"/>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rgbClr val="898989"/>
              </a:buClr>
              <a:buSzPct val="25000"/>
              <a:buFont typeface="Calibri"/>
              <a:buNone/>
            </a:pPr>
            <a:r>
              <a:rPr strike="noStrike" u="none" b="0" cap="none" baseline="0" sz="3200" lang="en-US" i="0">
                <a:solidFill>
                  <a:srgbClr val="898989"/>
                </a:solidFill>
                <a:latin typeface="Helvetica Neue"/>
                <a:ea typeface="Helvetica Neue"/>
                <a:cs typeface="Helvetica Neue"/>
                <a:sym typeface="Helvetica Neue"/>
              </a:rPr>
              <a:t>Michael E. Roman, MS</a:t>
            </a:r>
          </a:p>
          <a:p>
            <a:pPr algn="ctr" rtl="0" lvl="0" marR="0" indent="0" marL="0">
              <a:lnSpc>
                <a:spcPct val="100000"/>
              </a:lnSpc>
              <a:spcBef>
                <a:spcPts val="0"/>
              </a:spcBef>
              <a:spcAft>
                <a:spcPts val="0"/>
              </a:spcAft>
              <a:buClr>
                <a:srgbClr val="898989"/>
              </a:buClr>
              <a:buSzPct val="25000"/>
              <a:buFont typeface="Calibri"/>
              <a:buNone/>
            </a:pPr>
            <a:r>
              <a:rPr sz="3200" lang="en-US">
                <a:solidFill>
                  <a:srgbClr val="898989"/>
                </a:solidFill>
              </a:rPr>
              <a:t>Grant Specialist</a:t>
            </a:r>
          </a:p>
          <a:p>
            <a:pPr algn="ctr" rtl="0" lvl="0" marR="0" indent="0" marL="0">
              <a:lnSpc>
                <a:spcPct val="100000"/>
              </a:lnSpc>
              <a:spcBef>
                <a:spcPts val="0"/>
              </a:spcBef>
              <a:spcAft>
                <a:spcPts val="0"/>
              </a:spcAft>
              <a:buClr>
                <a:srgbClr val="898989"/>
              </a:buClr>
              <a:buSzPct val="25000"/>
              <a:buFont typeface="Calibri"/>
              <a:buNone/>
            </a:pPr>
            <a:r>
              <a:rPr sz="3200" lang="en-US">
                <a:solidFill>
                  <a:srgbClr val="898989"/>
                </a:solidFill>
              </a:rPr>
              <a:t>Cincinnati Children’s Hospital Medical Center</a:t>
            </a:r>
          </a:p>
        </p:txBody>
      </p:sp>
      <p:sp>
        <p:nvSpPr>
          <p:cNvPr id="42" name="Shape 42"/>
          <p:cNvSpPr txBox="1"/>
          <p:nvPr/>
        </p:nvSpPr>
        <p:spPr>
          <a:xfrm>
            <a:off y="5388550" x="685800"/>
            <a:ext cy="584100" cx="77724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rgbClr val="898989"/>
              </a:buClr>
              <a:buSzPct val="25000"/>
              <a:buFont typeface="Calibri"/>
              <a:buNone/>
            </a:pPr>
            <a:r>
              <a:rPr sz="3200" lang="en-US">
                <a:solidFill>
                  <a:srgbClr val="898989"/>
                </a:solidFill>
                <a:latin typeface="Helvetica Neue"/>
                <a:ea typeface="Helvetica Neue"/>
                <a:cs typeface="Helvetica Neue"/>
                <a:sym typeface="Helvetica Neue"/>
              </a:rPr>
              <a:t>Welcome!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 name="Shape 46"/>
        <p:cNvGrpSpPr/>
        <p:nvPr/>
      </p:nvGrpSpPr>
      <p:grpSpPr>
        <a:xfrm>
          <a:off y="0" x="0"/>
          <a:ext cy="0" cx="0"/>
          <a:chOff y="0" x="0"/>
          <a:chExt cy="0" cx="0"/>
        </a:xfrm>
      </p:grpSpPr>
      <p:sp>
        <p:nvSpPr>
          <p:cNvPr id="47" name="Shape 47"/>
          <p:cNvSpPr txBox="1"/>
          <p:nvPr>
            <p:ph idx="1" type="body"/>
          </p:nvPr>
        </p:nvSpPr>
        <p:spPr>
          <a:xfrm>
            <a:off y="273050" x="457200"/>
            <a:ext cy="5852999" cx="8392800"/>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dk1"/>
              </a:buClr>
              <a:buSzPct val="25000"/>
              <a:buFont typeface="Calibri"/>
              <a:buNone/>
            </a:pPr>
            <a:r>
              <a:rPr strike="noStrike" u="none" b="0" cap="none" baseline="0" sz="6000" lang="en-US" i="0">
                <a:solidFill>
                  <a:schemeClr val="dk1"/>
                </a:solidFill>
                <a:latin typeface="Helvetica Neue"/>
                <a:ea typeface="Helvetica Neue"/>
                <a:cs typeface="Helvetica Neue"/>
                <a:sym typeface="Helvetica Neue"/>
              </a:rPr>
              <a:t>Sometimes a grant writer’s job feels like it</a:t>
            </a:r>
            <a:r>
              <a:rPr sz="6000" lang="en-US">
                <a:solidFill>
                  <a:schemeClr val="dk1"/>
                </a:solidFill>
              </a:rPr>
              <a:t>’</a:t>
            </a:r>
            <a:r>
              <a:rPr strike="noStrike" u="none" b="0" cap="none" baseline="0" sz="6000" lang="en-US" i="0">
                <a:solidFill>
                  <a:schemeClr val="dk1"/>
                </a:solidFill>
                <a:latin typeface="Helvetica Neue"/>
                <a:ea typeface="Helvetica Neue"/>
                <a:cs typeface="Helvetica Neue"/>
                <a:sym typeface="Helvetica Neue"/>
              </a:rPr>
              <a:t>s all about the…</a:t>
            </a:r>
          </a:p>
        </p:txBody>
      </p:sp>
      <p:pic>
        <p:nvPicPr>
          <p:cNvPr id="48" name="Shape 48"/>
          <p:cNvPicPr preferRelativeResize="0"/>
          <p:nvPr/>
        </p:nvPicPr>
        <p:blipFill>
          <a:blip r:embed="rId3">
            <a:alphaModFix/>
          </a:blip>
          <a:stretch>
            <a:fillRect/>
          </a:stretch>
        </p:blipFill>
        <p:spPr>
          <a:xfrm>
            <a:off y="3110724" x="3441250"/>
            <a:ext cy="3015324" cx="2261499"/>
          </a:xfrm>
          <a:prstGeom prst="rect">
            <a:avLst/>
          </a:prstGeom>
          <a:noFill/>
          <a:ln>
            <a:noFill/>
          </a:ln>
        </p:spPr>
      </p:pic>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23" fill="hold" presetSubtype="16" presetClass="entr" nodeType="clickEffect">
                                  <p:stCondLst>
                                    <p:cond delay="0"/>
                                  </p:stCondLst>
                                  <p:childTnLst>
                                    <p:set>
                                      <p:cBhvr>
                                        <p:cTn dur="1" fill="hold">
                                          <p:stCondLst>
                                            <p:cond delay="0"/>
                                          </p:stCondLst>
                                        </p:cTn>
                                        <p:tgtEl>
                                          <p:spTgt spid="48"/>
                                        </p:tgtEl>
                                        <p:attrNameLst>
                                          <p:attrName>style.visibility</p:attrName>
                                        </p:attrNameLst>
                                      </p:cBhvr>
                                      <p:to>
                                        <p:strVal val="visible"/>
                                      </p:to>
                                    </p:set>
                                    <p:anim calcmode="lin" valueType="num">
                                      <p:cBhvr additive="base">
                                        <p:cTn dur="1000"/>
                                        <p:tgtEl>
                                          <p:spTgt spid="48"/>
                                        </p:tgtEl>
                                        <p:attrNameLst>
                                          <p:attrName>ppt_w</p:attrName>
                                        </p:attrNameLst>
                                      </p:cBhvr>
                                      <p:tavLst>
                                        <p:tav tm="0" fmla="">
                                          <p:val>
                                            <p:strVal val="0"/>
                                          </p:val>
                                        </p:tav>
                                        <p:tav tm="100000" fmla="">
                                          <p:val>
                                            <p:strVal val="#ppt_w"/>
                                          </p:val>
                                        </p:tav>
                                      </p:tavLst>
                                    </p:anim>
                                    <p:anim calcmode="lin" valueType="num">
                                      <p:cBhvr additive="base">
                                        <p:cTn dur="1000"/>
                                        <p:tgtEl>
                                          <p:spTgt spid="48"/>
                                        </p:tgtEl>
                                        <p:attrNameLst>
                                          <p:attrName>ppt_h</p:attrName>
                                        </p:attrNameLst>
                                      </p:cBhvr>
                                      <p:tavLst>
                                        <p:tav tm="0" fmla="">
                                          <p:val>
                                            <p:str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 name="Shape 52"/>
        <p:cNvGrpSpPr/>
        <p:nvPr/>
      </p:nvGrpSpPr>
      <p:grpSpPr>
        <a:xfrm>
          <a:off y="0" x="0"/>
          <a:ext cy="0" cx="0"/>
          <a:chOff y="0" x="0"/>
          <a:chExt cy="0" cx="0"/>
        </a:xfrm>
      </p:grpSpPr>
      <p:sp>
        <p:nvSpPr>
          <p:cNvPr id="53" name="Shape 53"/>
          <p:cNvSpPr txBox="1"/>
          <p:nvPr>
            <p:ph idx="1" type="body"/>
          </p:nvPr>
        </p:nvSpPr>
        <p:spPr>
          <a:xfrm>
            <a:off y="1600200" x="457200"/>
            <a:ext cy="4526100" cx="8229600"/>
          </a:xfrm>
          <a:prstGeom prst="rect">
            <a:avLst/>
          </a:prstGeom>
        </p:spPr>
        <p:txBody>
          <a:bodyPr bIns="91425" rIns="91425" lIns="91425" tIns="91425" anchor="t" anchorCtr="0">
            <a:noAutofit/>
          </a:bodyPr>
          <a:lstStyle/>
          <a:p>
            <a:pPr algn="ctr">
              <a:spcBef>
                <a:spcPts val="0"/>
              </a:spcBef>
              <a:buNone/>
            </a:pPr>
            <a:r>
              <a:rPr sz="6000" lang="en-US">
                <a:latin typeface="Helvetica Neue"/>
                <a:ea typeface="Helvetica Neue"/>
                <a:cs typeface="Helvetica Neue"/>
                <a:sym typeface="Helvetica Neue"/>
              </a:rPr>
              <a:t>or...</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y="0" x="0"/>
          <a:ext cy="0" cx="0"/>
          <a:chOff y="0" x="0"/>
          <a:chExt cy="0" cx="0"/>
        </a:xfrm>
      </p:grpSpPr>
      <p:sp>
        <p:nvSpPr>
          <p:cNvPr id="58" name="Shape 58"/>
          <p:cNvSpPr txBox="1"/>
          <p:nvPr>
            <p:ph type="title"/>
          </p:nvPr>
        </p:nvSpPr>
        <p:spPr>
          <a:xfrm>
            <a:off y="274637" x="457200"/>
            <a:ext cy="1143000" cx="8229600"/>
          </a:xfrm>
          <a:prstGeom prst="rect">
            <a:avLst/>
          </a:prstGeom>
        </p:spPr>
        <p:txBody>
          <a:bodyPr bIns="91425" rIns="91425" lIns="91425" tIns="91425" anchor="ctr" anchorCtr="0">
            <a:noAutofit/>
          </a:bodyPr>
          <a:lstStyle/>
          <a:p>
            <a:pPr algn="ctr">
              <a:spcBef>
                <a:spcPts val="0"/>
              </a:spcBef>
              <a:buNone/>
            </a:pPr>
            <a:r>
              <a:rPr sz="6000" lang="en-US">
                <a:latin typeface="Helvetica Neue"/>
                <a:ea typeface="Helvetica Neue"/>
                <a:cs typeface="Helvetica Neue"/>
                <a:sym typeface="Helvetica Neue"/>
              </a:rPr>
              <a:t>Writing</a:t>
            </a:r>
          </a:p>
        </p:txBody>
      </p:sp>
      <p:pic>
        <p:nvPicPr>
          <p:cNvPr id="59" name="Shape 59"/>
          <p:cNvPicPr preferRelativeResize="0"/>
          <p:nvPr/>
        </p:nvPicPr>
        <p:blipFill>
          <a:blip r:embed="rId3">
            <a:alphaModFix/>
          </a:blip>
          <a:stretch>
            <a:fillRect/>
          </a:stretch>
        </p:blipFill>
        <p:spPr>
          <a:xfrm>
            <a:off y="1839187" x="1524000"/>
            <a:ext cy="4048125" cx="6096000"/>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y="0" x="0"/>
          <a:ext cy="0" cx="0"/>
          <a:chOff y="0" x="0"/>
          <a:chExt cy="0" cx="0"/>
        </a:xfrm>
      </p:grpSpPr>
      <p:sp>
        <p:nvSpPr>
          <p:cNvPr id="64" name="Shape 64"/>
          <p:cNvSpPr txBox="1"/>
          <p:nvPr>
            <p:ph idx="1" type="body"/>
          </p:nvPr>
        </p:nvSpPr>
        <p:spPr>
          <a:xfrm>
            <a:off y="1600200" x="457200"/>
            <a:ext cy="4526100" cx="8229600"/>
          </a:xfrm>
          <a:prstGeom prst="rect">
            <a:avLst/>
          </a:prstGeom>
        </p:spPr>
        <p:txBody>
          <a:bodyPr bIns="91425" rIns="91425" lIns="91425" tIns="91425" anchor="t" anchorCtr="0">
            <a:noAutofit/>
          </a:bodyPr>
          <a:lstStyle/>
          <a:p>
            <a:pPr algn="ctr">
              <a:spcBef>
                <a:spcPts val="0"/>
              </a:spcBef>
              <a:buNone/>
            </a:pPr>
            <a:r>
              <a:rPr sz="6000" lang="en-US">
                <a:latin typeface="Helvetica Neue"/>
                <a:ea typeface="Helvetica Neue"/>
                <a:cs typeface="Helvetica Neue"/>
                <a:sym typeface="Helvetica Neue"/>
              </a:rPr>
              <a:t>or maybe it’s about….</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y="0" x="0"/>
          <a:ext cy="0" cx="0"/>
          <a:chOff y="0" x="0"/>
          <a:chExt cy="0" cx="0"/>
        </a:xfrm>
      </p:grpSpPr>
      <p:sp>
        <p:nvSpPr>
          <p:cNvPr id="69" name="Shape 69"/>
          <p:cNvSpPr txBox="1"/>
          <p:nvPr>
            <p:ph type="title"/>
          </p:nvPr>
        </p:nvSpPr>
        <p:spPr>
          <a:xfrm>
            <a:off y="274637" x="457200"/>
            <a:ext cy="1143000" cx="8229600"/>
          </a:xfrm>
          <a:prstGeom prst="rect">
            <a:avLst/>
          </a:prstGeom>
        </p:spPr>
        <p:txBody>
          <a:bodyPr bIns="91425" rIns="91425" lIns="91425" tIns="91425" anchor="ctr" anchorCtr="0">
            <a:noAutofit/>
          </a:bodyPr>
          <a:lstStyle/>
          <a:p>
            <a:pPr algn="ctr">
              <a:spcBef>
                <a:spcPts val="0"/>
              </a:spcBef>
              <a:buNone/>
            </a:pPr>
            <a:r>
              <a:rPr sz="6000" lang="en-US">
                <a:latin typeface="Helvetica Neue"/>
                <a:ea typeface="Helvetica Neue"/>
                <a:cs typeface="Helvetica Neue"/>
                <a:sym typeface="Helvetica Neue"/>
              </a:rPr>
              <a:t>Funders</a:t>
            </a:r>
          </a:p>
        </p:txBody>
      </p:sp>
      <p:sp>
        <p:nvSpPr>
          <p:cNvPr id="70" name="Shape 70"/>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381000" marL="457200">
              <a:lnSpc>
                <a:spcPct val="200000"/>
              </a:lnSpc>
              <a:spcBef>
                <a:spcPts val="0"/>
              </a:spcBef>
              <a:buClr>
                <a:schemeClr val="dk1"/>
              </a:buClr>
              <a:buSzPct val="100000"/>
              <a:buFont typeface="Helvetica Neue"/>
              <a:buChar char="•"/>
            </a:pPr>
            <a:r>
              <a:rPr sz="2400" lang="en-US">
                <a:latin typeface="Helvetica Neue"/>
                <a:ea typeface="Helvetica Neue"/>
                <a:cs typeface="Helvetica Neue"/>
                <a:sym typeface="Helvetica Neue"/>
              </a:rPr>
              <a:t>Local government</a:t>
            </a:r>
          </a:p>
          <a:p>
            <a:pPr rtl="0" lvl="0" indent="-381000" marL="457200">
              <a:lnSpc>
                <a:spcPct val="200000"/>
              </a:lnSpc>
              <a:spcBef>
                <a:spcPts val="0"/>
              </a:spcBef>
              <a:buClr>
                <a:schemeClr val="dk1"/>
              </a:buClr>
              <a:buSzPct val="100000"/>
              <a:buFont typeface="Helvetica Neue"/>
              <a:buChar char="•"/>
            </a:pPr>
            <a:r>
              <a:rPr sz="2400" lang="en-US">
                <a:latin typeface="Helvetica Neue"/>
                <a:ea typeface="Helvetica Neue"/>
                <a:cs typeface="Helvetica Neue"/>
                <a:sym typeface="Helvetica Neue"/>
              </a:rPr>
              <a:t>State government</a:t>
            </a:r>
          </a:p>
          <a:p>
            <a:pPr rtl="0" lvl="0" indent="-381000" marL="457200">
              <a:lnSpc>
                <a:spcPct val="200000"/>
              </a:lnSpc>
              <a:spcBef>
                <a:spcPts val="0"/>
              </a:spcBef>
              <a:buClr>
                <a:schemeClr val="dk1"/>
              </a:buClr>
              <a:buSzPct val="100000"/>
              <a:buFont typeface="Helvetica Neue"/>
              <a:buChar char="•"/>
            </a:pPr>
            <a:r>
              <a:rPr sz="2400" lang="en-US">
                <a:latin typeface="Helvetica Neue"/>
                <a:ea typeface="Helvetica Neue"/>
                <a:cs typeface="Helvetica Neue"/>
                <a:sym typeface="Helvetica Neue"/>
              </a:rPr>
              <a:t>Foundations</a:t>
            </a:r>
          </a:p>
          <a:p>
            <a:pPr rtl="0" lvl="0" indent="-381000" marL="457200">
              <a:lnSpc>
                <a:spcPct val="200000"/>
              </a:lnSpc>
              <a:spcBef>
                <a:spcPts val="0"/>
              </a:spcBef>
              <a:buClr>
                <a:schemeClr val="dk1"/>
              </a:buClr>
              <a:buSzPct val="100000"/>
              <a:buFont typeface="Helvetica Neue"/>
              <a:buChar char="•"/>
            </a:pPr>
            <a:r>
              <a:rPr sz="2400" lang="en-US">
                <a:latin typeface="Helvetica Neue"/>
                <a:ea typeface="Helvetica Neue"/>
                <a:cs typeface="Helvetica Neue"/>
                <a:sym typeface="Helvetica Neue"/>
              </a:rPr>
              <a:t>Corporations</a:t>
            </a:r>
          </a:p>
        </p:txBody>
      </p:sp>
      <p:pic>
        <p:nvPicPr>
          <p:cNvPr id="71" name="Shape 71"/>
          <p:cNvPicPr preferRelativeResize="0"/>
          <p:nvPr/>
        </p:nvPicPr>
        <p:blipFill>
          <a:blip r:embed="rId3">
            <a:alphaModFix/>
          </a:blip>
          <a:stretch>
            <a:fillRect/>
          </a:stretch>
        </p:blipFill>
        <p:spPr>
          <a:xfrm>
            <a:off y="4883900" x="1255075"/>
            <a:ext cy="762000" cx="4965700"/>
          </a:xfrm>
          <a:prstGeom prst="rect">
            <a:avLst/>
          </a:prstGeom>
          <a:noFill/>
          <a:ln>
            <a:noFill/>
          </a:ln>
        </p:spPr>
      </p:pic>
      <p:pic>
        <p:nvPicPr>
          <p:cNvPr id="72" name="Shape 72"/>
          <p:cNvPicPr preferRelativeResize="0"/>
          <p:nvPr/>
        </p:nvPicPr>
        <p:blipFill>
          <a:blip r:embed="rId4">
            <a:alphaModFix/>
          </a:blip>
          <a:stretch>
            <a:fillRect/>
          </a:stretch>
        </p:blipFill>
        <p:spPr>
          <a:xfrm>
            <a:off y="2413612" x="6220775"/>
            <a:ext cy="1474300" cx="1474300"/>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y="0" x="0"/>
          <a:ext cy="0" cx="0"/>
          <a:chOff y="0" x="0"/>
          <a:chExt cy="0" cx="0"/>
        </a:xfrm>
      </p:grpSpPr>
      <p:sp>
        <p:nvSpPr>
          <p:cNvPr id="77" name="Shape 77"/>
          <p:cNvSpPr txBox="1"/>
          <p:nvPr>
            <p:ph idx="1" type="body"/>
          </p:nvPr>
        </p:nvSpPr>
        <p:spPr>
          <a:xfrm>
            <a:off y="5676250" x="457200"/>
            <a:ext cy="450000" cx="8229600"/>
          </a:xfrm>
          <a:prstGeom prst="rect">
            <a:avLst/>
          </a:prstGeom>
        </p:spPr>
        <p:txBody>
          <a:bodyPr bIns="91425" rIns="91425" lIns="91425" tIns="91425" anchor="t" anchorCtr="0">
            <a:noAutofit/>
          </a:bodyPr>
          <a:lstStyle/>
          <a:p>
            <a:pPr>
              <a:spcBef>
                <a:spcPts val="0"/>
              </a:spcBef>
              <a:buNone/>
            </a:pPr>
            <a:r>
              <a:rPr sz="1400" lang="en-US"/>
              <a:t>*And it’s also about following the rules, sometimes appearing in very small print.</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 name="Shape 81"/>
        <p:cNvGrpSpPr/>
        <p:nvPr/>
      </p:nvGrpSpPr>
      <p:grpSpPr>
        <a:xfrm>
          <a:off y="0" x="0"/>
          <a:ext cy="0" cx="0"/>
          <a:chOff y="0" x="0"/>
          <a:chExt cy="0" cx="0"/>
        </a:xfrm>
      </p:grpSpPr>
      <p:sp>
        <p:nvSpPr>
          <p:cNvPr id="82" name="Shape 82"/>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sz="6000" lang="en-US">
                <a:latin typeface="Helvetica Neue"/>
                <a:ea typeface="Helvetica Neue"/>
                <a:cs typeface="Helvetica Neue"/>
                <a:sym typeface="Helvetica Neue"/>
              </a:rPr>
              <a:t>And it is about...</a:t>
            </a:r>
          </a:p>
        </p:txBody>
      </p:sp>
      <p:pic>
        <p:nvPicPr>
          <p:cNvPr id="83" name="Shape 83"/>
          <p:cNvPicPr preferRelativeResize="0"/>
          <p:nvPr/>
        </p:nvPicPr>
        <p:blipFill>
          <a:blip r:embed="rId3">
            <a:alphaModFix/>
          </a:blip>
          <a:stretch>
            <a:fillRect/>
          </a:stretch>
        </p:blipFill>
        <p:spPr>
          <a:xfrm>
            <a:off y="1880500" x="545875"/>
            <a:ext cy="2851924" cx="2138949"/>
          </a:xfrm>
          <a:prstGeom prst="rect">
            <a:avLst/>
          </a:prstGeom>
          <a:noFill/>
          <a:ln>
            <a:noFill/>
          </a:ln>
        </p:spPr>
      </p:pic>
      <p:pic>
        <p:nvPicPr>
          <p:cNvPr id="84" name="Shape 84"/>
          <p:cNvPicPr preferRelativeResize="0"/>
          <p:nvPr/>
        </p:nvPicPr>
        <p:blipFill>
          <a:blip r:embed="rId4">
            <a:alphaModFix/>
          </a:blip>
          <a:stretch>
            <a:fillRect/>
          </a:stretch>
        </p:blipFill>
        <p:spPr>
          <a:xfrm>
            <a:off y="2176494" x="3886825"/>
            <a:ext cy="2242625" cx="3377150"/>
          </a:xfrm>
          <a:prstGeom prst="rect">
            <a:avLst/>
          </a:prstGeom>
          <a:noFill/>
          <a:ln>
            <a:noFill/>
          </a:ln>
        </p:spPr>
      </p:pic>
      <p:pic>
        <p:nvPicPr>
          <p:cNvPr id="85" name="Shape 85"/>
          <p:cNvPicPr preferRelativeResize="0"/>
          <p:nvPr/>
        </p:nvPicPr>
        <p:blipFill>
          <a:blip r:embed="rId5">
            <a:alphaModFix/>
          </a:blip>
          <a:stretch>
            <a:fillRect/>
          </a:stretch>
        </p:blipFill>
        <p:spPr>
          <a:xfrm>
            <a:off y="5178000" x="3092550"/>
            <a:ext cy="762000" cx="4965700"/>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y="0" x="0"/>
          <a:ext cy="0" cx="0"/>
          <a:chOff y="0" x="0"/>
          <a:chExt cy="0" cx="0"/>
        </a:xfrm>
      </p:grpSpPr>
      <p:sp>
        <p:nvSpPr>
          <p:cNvPr id="90" name="Shape 90"/>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t>but..</a:t>
            </a:r>
          </a:p>
        </p:txBody>
      </p:sp>
      <p:sp>
        <p:nvSpPr>
          <p:cNvPr id="91" name="Shape 91"/>
          <p:cNvSpPr txBox="1"/>
          <p:nvPr>
            <p:ph idx="1" type="body"/>
          </p:nvPr>
        </p:nvSpPr>
        <p:spPr>
          <a:xfrm>
            <a:off y="1600200" x="457200"/>
            <a:ext cy="4526100" cx="8229600"/>
          </a:xfrm>
          <a:prstGeom prst="rect">
            <a:avLst/>
          </a:prstGeom>
        </p:spPr>
        <p:txBody>
          <a:bodyPr bIns="91425" rIns="91425" lIns="91425" tIns="91425" anchor="t" anchorCtr="0">
            <a:noAutofit/>
          </a:bodyPr>
          <a:lstStyle/>
          <a:p>
            <a:pPr rtl="0">
              <a:spcBef>
                <a:spcPts val="0"/>
              </a:spcBef>
              <a:buNone/>
            </a:pPr>
            <a:r>
              <a:rPr sz="6000" lang="en-US"/>
              <a:t>These are all important means to an end.</a:t>
            </a:r>
          </a:p>
          <a:p>
            <a:pPr indent="0" marL="203200">
              <a:spcBef>
                <a:spcPts val="0"/>
              </a:spcBef>
              <a:buNone/>
            </a:pPr>
            <a:r>
              <a:t/>
            </a:r>
            <a:endParaRPr sz="6000"/>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y="0" x="0"/>
          <a:ext cy="0" cx="0"/>
          <a:chOff y="0" x="0"/>
          <a:chExt cy="0" cx="0"/>
        </a:xfrm>
      </p:grpSpPr>
      <p:sp>
        <p:nvSpPr>
          <p:cNvPr id="96" name="Shape 96"/>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0" marL="0">
              <a:spcBef>
                <a:spcPts val="0"/>
              </a:spcBef>
              <a:buClr>
                <a:schemeClr val="dk1"/>
              </a:buClr>
              <a:buSzPct val="25000"/>
              <a:buFont typeface="Arial"/>
              <a:buNone/>
            </a:pPr>
            <a:r>
              <a:rPr sz="6000" lang="en-US">
                <a:solidFill>
                  <a:schemeClr val="dk1"/>
                </a:solidFill>
              </a:rPr>
              <a:t>The real end goal is...</a:t>
            </a:r>
          </a:p>
          <a:p>
            <a:pPr rtl="0" lvl="0" indent="0" marL="203200">
              <a:spcBef>
                <a:spcPts val="0"/>
              </a:spcBef>
              <a:buNone/>
            </a:pPr>
            <a:r>
              <a:t/>
            </a:r>
            <a:endParaRPr sz="4800"/>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 name="Shape 100"/>
        <p:cNvGrpSpPr/>
        <p:nvPr/>
      </p:nvGrpSpPr>
      <p:grpSpPr>
        <a:xfrm>
          <a:off y="0" x="0"/>
          <a:ext cy="0" cx="0"/>
          <a:chOff y="0" x="0"/>
          <a:chExt cy="0" cx="0"/>
        </a:xfrm>
      </p:grpSpPr>
      <p:sp>
        <p:nvSpPr>
          <p:cNvPr id="101" name="Shape 101"/>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sz="6000" lang="en-US"/>
              <a:t>Mission</a:t>
            </a:r>
            <a:r>
              <a:rPr lang="en-US"/>
              <a:t>:</a:t>
            </a:r>
          </a:p>
        </p:txBody>
      </p:sp>
      <p:sp>
        <p:nvSpPr>
          <p:cNvPr id="102" name="Shape 102"/>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533400" marL="457200">
              <a:lnSpc>
                <a:spcPct val="115000"/>
              </a:lnSpc>
              <a:spcBef>
                <a:spcPts val="0"/>
              </a:spcBef>
              <a:buClr>
                <a:schemeClr val="dk1"/>
              </a:buClr>
              <a:buSzPct val="100000"/>
              <a:buFont typeface="Helvetica Neue"/>
              <a:buChar char="•"/>
            </a:pPr>
            <a:r>
              <a:rPr lang="en-US"/>
              <a:t>Educating people</a:t>
            </a:r>
          </a:p>
          <a:p>
            <a:pPr rtl="0" lvl="0" indent="-533400" marL="457200">
              <a:lnSpc>
                <a:spcPct val="115000"/>
              </a:lnSpc>
              <a:spcBef>
                <a:spcPts val="0"/>
              </a:spcBef>
              <a:buClr>
                <a:schemeClr val="dk1"/>
              </a:buClr>
              <a:buSzPct val="100000"/>
              <a:buFont typeface="Helvetica Neue"/>
              <a:buChar char="•"/>
            </a:pPr>
            <a:r>
              <a:rPr lang="en-US"/>
              <a:t>Improving child health</a:t>
            </a:r>
          </a:p>
          <a:p>
            <a:pPr rtl="0" lvl="0" indent="-533400" marL="457200">
              <a:lnSpc>
                <a:spcPct val="115000"/>
              </a:lnSpc>
              <a:spcBef>
                <a:spcPts val="0"/>
              </a:spcBef>
              <a:buClr>
                <a:schemeClr val="dk1"/>
              </a:buClr>
              <a:buSzPct val="100000"/>
              <a:buFont typeface="Helvetica Neue"/>
              <a:buChar char="•"/>
            </a:pPr>
            <a:r>
              <a:rPr lang="en-US"/>
              <a:t>Feeding people</a:t>
            </a:r>
          </a:p>
          <a:p>
            <a:pPr lvl="0" indent="-533400" marL="457200">
              <a:lnSpc>
                <a:spcPct val="115000"/>
              </a:lnSpc>
              <a:spcBef>
                <a:spcPts val="0"/>
              </a:spcBef>
              <a:buClr>
                <a:schemeClr val="dk1"/>
              </a:buClr>
              <a:buSzPct val="100000"/>
              <a:buFont typeface="Helvetica Neue"/>
              <a:buChar char="•"/>
            </a:pPr>
            <a:r>
              <a:rPr lang="en-US"/>
              <a:t>Inspiring society</a:t>
            </a: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02"/>
                                        </p:tgtEl>
                                        <p:attrNameLst>
                                          <p:attrName>style.visibility</p:attrName>
                                        </p:attrNameLst>
                                      </p:cBhvr>
                                      <p:to>
                                        <p:strVal val="visible"/>
                                      </p:to>
                                    </p:set>
                                    <p:animEffect transition="in" filter="fade">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y="0" x="0"/>
          <a:ext cy="0" cx="0"/>
          <a:chOff y="0" x="0"/>
          <a:chExt cy="0" cx="0"/>
        </a:xfrm>
      </p:grpSpPr>
      <p:sp>
        <p:nvSpPr>
          <p:cNvPr id="107" name="Shape 107"/>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How can an </a:t>
            </a:r>
            <a:r>
              <a:rPr b="1" lang="en-US">
                <a:solidFill>
                  <a:schemeClr val="dk2"/>
                </a:solidFill>
              </a:rPr>
              <a:t>internal grant communication</a:t>
            </a:r>
            <a:r>
              <a:rPr lang="en-US"/>
              <a:t> plan further your mission?</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1" name="Shape 111"/>
        <p:cNvGrpSpPr/>
        <p:nvPr/>
      </p:nvGrpSpPr>
      <p:grpSpPr>
        <a:xfrm>
          <a:off y="0" x="0"/>
          <a:ext cy="0" cx="0"/>
          <a:chOff y="0" x="0"/>
          <a:chExt cy="0" cx="0"/>
        </a:xfrm>
      </p:grpSpPr>
      <p:sp>
        <p:nvSpPr>
          <p:cNvPr id="112" name="Shape 112"/>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How would you rate your current internal communications about grants?</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y="0" x="0"/>
          <a:ext cy="0" cx="0"/>
          <a:chOff y="0" x="0"/>
          <a:chExt cy="0" cx="0"/>
        </a:xfrm>
      </p:grpSpPr>
      <p:sp>
        <p:nvSpPr>
          <p:cNvPr id="117" name="Shape 117"/>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What are some of the barriers preventing you from carrying out the internal grant communication plan you want?</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 name="Shape 121"/>
        <p:cNvGrpSpPr/>
        <p:nvPr/>
      </p:nvGrpSpPr>
      <p:grpSpPr>
        <a:xfrm>
          <a:off y="0" x="0"/>
          <a:ext cy="0" cx="0"/>
          <a:chOff y="0" x="0"/>
          <a:chExt cy="0" cx="0"/>
        </a:xfrm>
      </p:grpSpPr>
      <p:sp>
        <p:nvSpPr>
          <p:cNvPr id="122" name="Shape 122"/>
          <p:cNvSpPr txBox="1"/>
          <p:nvPr>
            <p:ph type="title"/>
          </p:nvPr>
        </p:nvSpPr>
        <p:spPr>
          <a:xfrm>
            <a:off y="274637" x="385975"/>
            <a:ext cy="1143000" cx="8229600"/>
          </a:xfrm>
          <a:prstGeom prst="rect">
            <a:avLst/>
          </a:prstGeom>
        </p:spPr>
        <p:txBody>
          <a:bodyPr bIns="91425" rIns="91425" lIns="91425" tIns="91425" anchor="ctr" anchorCtr="0">
            <a:noAutofit/>
          </a:bodyPr>
          <a:lstStyle/>
          <a:p>
            <a:pPr>
              <a:spcBef>
                <a:spcPts val="0"/>
              </a:spcBef>
              <a:buNone/>
            </a:pPr>
            <a:r>
              <a:rPr lang="en-US"/>
              <a:t>If I told you </a:t>
            </a:r>
            <a:r>
              <a:rPr sz="3600" lang="en-US"/>
              <a:t>(and you agree)...</a:t>
            </a:r>
          </a:p>
        </p:txBody>
      </p:sp>
      <p:sp>
        <p:nvSpPr>
          <p:cNvPr id="123" name="Shape 123"/>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that an internal grant communication plan could further your mission...</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y="0" x="0"/>
          <a:ext cy="0" cx="0"/>
          <a:chOff y="0" x="0"/>
          <a:chExt cy="0" cx="0"/>
        </a:xfrm>
      </p:grpSpPr>
      <p:sp>
        <p:nvSpPr>
          <p:cNvPr id="128" name="Shape 128"/>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t>...what would it be worth to you?</a:t>
            </a:r>
          </a:p>
        </p:txBody>
      </p:sp>
      <p:sp>
        <p:nvSpPr>
          <p:cNvPr id="129" name="Shape 129"/>
          <p:cNvSpPr txBox="1"/>
          <p:nvPr>
            <p:ph idx="1" type="body"/>
          </p:nvPr>
        </p:nvSpPr>
        <p:spPr>
          <a:xfrm>
            <a:off y="2047825" x="457200"/>
            <a:ext cy="4078500" cx="8229600"/>
          </a:xfrm>
          <a:prstGeom prst="rect">
            <a:avLst/>
          </a:prstGeom>
        </p:spPr>
        <p:txBody>
          <a:bodyPr bIns="91425" rIns="91425" lIns="91425" tIns="91425" anchor="t" anchorCtr="0">
            <a:noAutofit/>
          </a:bodyPr>
          <a:lstStyle/>
          <a:p>
            <a:pPr rtl="0">
              <a:spcBef>
                <a:spcPts val="0"/>
              </a:spcBef>
              <a:buNone/>
            </a:pPr>
            <a:r>
              <a:rPr lang="en-US"/>
              <a:t>How much would you pay for an internal grant communication plan?</a:t>
            </a:r>
          </a:p>
          <a:p>
            <a:pPr>
              <a:spcBef>
                <a:spcPts val="0"/>
              </a:spcBef>
              <a:buNone/>
            </a:pPr>
            <a:r>
              <a:rPr lang="en-US"/>
              <a:t>How much time would you give to it?</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y="0" x="0"/>
          <a:ext cy="0" cx="0"/>
          <a:chOff y="0" x="0"/>
          <a:chExt cy="0" cx="0"/>
        </a:xfrm>
      </p:grpSpPr>
      <p:sp>
        <p:nvSpPr>
          <p:cNvPr id="134" name="Shape 134"/>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solidFill>
                  <a:srgbClr val="005CB8"/>
                </a:solidFill>
              </a:rPr>
              <a:t>Use Your Handout</a:t>
            </a:r>
          </a:p>
        </p:txBody>
      </p:sp>
      <p:pic>
        <p:nvPicPr>
          <p:cNvPr id="135" name="Shape 135"/>
          <p:cNvPicPr preferRelativeResize="0"/>
          <p:nvPr/>
        </p:nvPicPr>
        <p:blipFill>
          <a:blip r:embed="rId3">
            <a:alphaModFix/>
          </a:blip>
          <a:stretch>
            <a:fillRect/>
          </a:stretch>
        </p:blipFill>
        <p:spPr>
          <a:xfrm>
            <a:off y="1566882" x="457200"/>
            <a:ext cy="4193117" cx="8302349"/>
          </a:xfrm>
          <a:prstGeom prst="rect">
            <a:avLst/>
          </a:prstGeom>
          <a:noFill/>
          <a:ln>
            <a:noFill/>
          </a:ln>
        </p:spPr>
      </p:pic>
      <p:grpSp>
        <p:nvGrpSpPr>
          <p:cNvPr id="136" name="Shape 136"/>
          <p:cNvGrpSpPr/>
          <p:nvPr/>
        </p:nvGrpSpPr>
        <p:grpSpPr>
          <a:xfrm>
            <a:off y="2760900" x="4546925"/>
            <a:ext cy="2080949" cx="3228375"/>
            <a:chOff y="2760900" x="4546925"/>
            <a:chExt cy="2080949" cx="3228375"/>
          </a:xfrm>
        </p:grpSpPr>
        <p:sp>
          <p:nvSpPr>
            <p:cNvPr id="137" name="Shape 137"/>
            <p:cNvSpPr/>
            <p:nvPr/>
          </p:nvSpPr>
          <p:spPr>
            <a:xfrm>
              <a:off y="3940775" x="5333025"/>
              <a:ext cy="401099" cx="932099"/>
            </a:xfrm>
            <a:prstGeom prst="rect">
              <a:avLst/>
            </a:prstGeom>
            <a:noFill/>
            <a:ln w="38100" cap="flat">
              <a:solidFill>
                <a:srgbClr val="FF0000"/>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
          <p:nvSpPr>
            <p:cNvPr id="138" name="Shape 138"/>
            <p:cNvSpPr/>
            <p:nvPr/>
          </p:nvSpPr>
          <p:spPr>
            <a:xfrm>
              <a:off y="4440750" x="4546925"/>
              <a:ext cy="401099" cx="420300"/>
            </a:xfrm>
            <a:prstGeom prst="rect">
              <a:avLst/>
            </a:prstGeom>
            <a:noFill/>
            <a:ln w="38100" cap="flat">
              <a:solidFill>
                <a:srgbClr val="FF0000"/>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
          <p:nvSpPr>
            <p:cNvPr id="139" name="Shape 139"/>
            <p:cNvSpPr/>
            <p:nvPr/>
          </p:nvSpPr>
          <p:spPr>
            <a:xfrm>
              <a:off y="4440750" x="6504525"/>
              <a:ext cy="401099" cx="420300"/>
            </a:xfrm>
            <a:prstGeom prst="rect">
              <a:avLst/>
            </a:prstGeom>
            <a:noFill/>
            <a:ln w="38100" cap="flat">
              <a:solidFill>
                <a:srgbClr val="FF0000"/>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
          <p:nvSpPr>
            <p:cNvPr id="140" name="Shape 140"/>
            <p:cNvSpPr txBox="1"/>
            <p:nvPr/>
          </p:nvSpPr>
          <p:spPr>
            <a:xfrm>
              <a:off y="2760900" x="5545400"/>
              <a:ext cy="531000" cx="2229900"/>
            </a:xfrm>
            <a:prstGeom prst="rect">
              <a:avLst/>
            </a:prstGeom>
            <a:noFill/>
            <a:ln>
              <a:noFill/>
            </a:ln>
          </p:spPr>
          <p:txBody>
            <a:bodyPr bIns="91425" rIns="91425" lIns="91425" tIns="91425" anchor="t" anchorCtr="0">
              <a:noAutofit/>
            </a:bodyPr>
            <a:lstStyle/>
            <a:p>
              <a:pPr>
                <a:spcBef>
                  <a:spcPts val="0"/>
                </a:spcBef>
                <a:buNone/>
              </a:pPr>
              <a:r>
                <a:rPr b="1" sz="2400" lang="en-US">
                  <a:solidFill>
                    <a:srgbClr val="FF0000"/>
                  </a:solidFill>
                </a:rPr>
                <a:t>Fill in here</a:t>
              </a:r>
            </a:p>
          </p:txBody>
        </p:sp>
        <p:cxnSp>
          <p:nvCxnSpPr>
            <p:cNvPr id="141" name="Shape 141"/>
            <p:cNvCxnSpPr>
              <a:endCxn id="137" idx="0"/>
            </p:cNvCxnSpPr>
            <p:nvPr/>
          </p:nvCxnSpPr>
          <p:spPr>
            <a:xfrm flipH="1">
              <a:off y="3197375" x="5799075"/>
              <a:ext cy="743400" cx="277200"/>
            </a:xfrm>
            <a:prstGeom prst="straightConnector1">
              <a:avLst/>
            </a:prstGeom>
            <a:noFill/>
            <a:ln w="38100" cap="flat">
              <a:solidFill>
                <a:srgbClr val="FF0000"/>
              </a:solidFill>
              <a:prstDash val="solid"/>
              <a:round/>
              <a:headEnd w="lg" len="lg" type="none"/>
              <a:tailEnd w="lg" len="lg" type="triangle"/>
            </a:ln>
          </p:spPr>
        </p:cxnSp>
        <p:cxnSp>
          <p:nvCxnSpPr>
            <p:cNvPr id="142" name="Shape 142"/>
            <p:cNvCxnSpPr>
              <a:endCxn id="138" idx="3"/>
            </p:cNvCxnSpPr>
            <p:nvPr/>
          </p:nvCxnSpPr>
          <p:spPr>
            <a:xfrm flipH="1">
              <a:off y="4377299" x="4967225"/>
              <a:ext cy="264000" cx="365700"/>
            </a:xfrm>
            <a:prstGeom prst="straightConnector1">
              <a:avLst/>
            </a:prstGeom>
            <a:noFill/>
            <a:ln w="19050" cap="flat">
              <a:solidFill>
                <a:srgbClr val="FF0000"/>
              </a:solidFill>
              <a:prstDash val="solid"/>
              <a:round/>
              <a:headEnd w="lg" len="lg" type="none"/>
              <a:tailEnd w="lg" len="lg" type="triangle"/>
            </a:ln>
          </p:spPr>
        </p:cxnSp>
        <p:cxnSp>
          <p:nvCxnSpPr>
            <p:cNvPr id="143" name="Shape 143"/>
            <p:cNvCxnSpPr>
              <a:endCxn id="139" idx="1"/>
            </p:cNvCxnSpPr>
            <p:nvPr/>
          </p:nvCxnSpPr>
          <p:spPr>
            <a:xfrm>
              <a:off y="4377299" x="6265125"/>
              <a:ext cy="264000" cx="239400"/>
            </a:xfrm>
            <a:prstGeom prst="straightConnector1">
              <a:avLst/>
            </a:prstGeom>
            <a:noFill/>
            <a:ln w="19050" cap="flat">
              <a:solidFill>
                <a:srgbClr val="FF0000"/>
              </a:solidFill>
              <a:prstDash val="solid"/>
              <a:round/>
              <a:headEnd w="lg" len="lg" type="none"/>
              <a:tailEnd w="lg" len="lg" type="triangle"/>
            </a:ln>
          </p:spPr>
        </p:cxnSp>
      </p:gr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36"/>
                                        </p:tgtEl>
                                        <p:attrNameLst>
                                          <p:attrName>style.visibility</p:attrName>
                                        </p:attrNameLst>
                                      </p:cBhvr>
                                      <p:to>
                                        <p:strVal val="visible"/>
                                      </p:to>
                                    </p:set>
                                    <p:animEffect transition="in" filter="fade">
                                      <p:cBhvr>
                                        <p:cTn dur="1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y="0" x="0"/>
          <a:ext cy="0" cx="0"/>
          <a:chOff y="0" x="0"/>
          <a:chExt cy="0" cx="0"/>
        </a:xfrm>
      </p:grpSpPr>
      <p:sp>
        <p:nvSpPr>
          <p:cNvPr id="148" name="Shape 148"/>
          <p:cNvSpPr txBox="1"/>
          <p:nvPr>
            <p:ph type="title"/>
          </p:nvPr>
        </p:nvSpPr>
        <p:spPr>
          <a:xfrm>
            <a:off y="23240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Let’s Start Planning</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y="0" x="0"/>
          <a:ext cy="0" cx="0"/>
          <a:chOff y="0" x="0"/>
          <a:chExt cy="0" cx="0"/>
        </a:xfrm>
      </p:grpSpPr>
      <p:pic>
        <p:nvPicPr>
          <p:cNvPr id="153" name="Shape 153"/>
          <p:cNvPicPr preferRelativeResize="0"/>
          <p:nvPr/>
        </p:nvPicPr>
        <p:blipFill>
          <a:blip r:embed="rId3">
            <a:alphaModFix/>
          </a:blip>
          <a:stretch>
            <a:fillRect/>
          </a:stretch>
        </p:blipFill>
        <p:spPr>
          <a:xfrm>
            <a:off y="109800" x="1125375"/>
            <a:ext cy="5949525" cx="6893250"/>
          </a:xfrm>
          <a:prstGeom prst="rect">
            <a:avLst/>
          </a:prstGeom>
          <a:noFill/>
          <a:ln>
            <a:noFill/>
          </a:ln>
        </p:spPr>
      </p:pic>
      <p:sp>
        <p:nvSpPr>
          <p:cNvPr id="154" name="Shape 154"/>
          <p:cNvSpPr/>
          <p:nvPr/>
        </p:nvSpPr>
        <p:spPr>
          <a:xfrm>
            <a:off y="2575421" x="2928475"/>
            <a:ext cy="383400" cx="426000"/>
          </a:xfrm>
          <a:prstGeom prst="ellipse">
            <a:avLst/>
          </a:prstGeom>
          <a:noFill/>
          <a:ln w="28575" cap="flat">
            <a:solidFill>
              <a:srgbClr val="FF0000"/>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154"/>
                                        </p:tgtEl>
                                        <p:attrNameLst>
                                          <p:attrName>style.visibility</p:attrName>
                                        </p:attrNameLst>
                                      </p:cBhvr>
                                      <p:to>
                                        <p:strVal val="visible"/>
                                      </p:to>
                                    </p:set>
                                    <p:animEffect transition="in" filter="fade">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y="0" x="0"/>
          <a:ext cy="0" cx="0"/>
          <a:chOff y="0" x="0"/>
          <a:chExt cy="0" cx="0"/>
        </a:xfrm>
      </p:grpSpPr>
      <p:sp>
        <p:nvSpPr>
          <p:cNvPr id="159" name="Shape 159"/>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1. Who are the people that carry out your mission?</a:t>
            </a:r>
          </a:p>
        </p:txBody>
      </p:sp>
      <p:sp>
        <p:nvSpPr>
          <p:cNvPr id="160" name="Shape 160"/>
          <p:cNvSpPr txBox="1"/>
          <p:nvPr>
            <p:ph idx="2" type="body"/>
          </p:nvPr>
        </p:nvSpPr>
        <p:spPr>
          <a:xfrm>
            <a:off y="5676250" x="457200"/>
            <a:ext cy="450000" cx="8229600"/>
          </a:xfrm>
          <a:prstGeom prst="rect">
            <a:avLst/>
          </a:prstGeom>
        </p:spPr>
        <p:txBody>
          <a:bodyPr bIns="91425" rIns="91425" lIns="91425" tIns="91425" anchor="t" anchorCtr="0">
            <a:noAutofit/>
          </a:bodyPr>
          <a:lstStyle/>
          <a:p>
            <a:pPr rtl="0" lvl="0">
              <a:spcBef>
                <a:spcPts val="0"/>
              </a:spcBef>
              <a:buNone/>
            </a:pPr>
            <a:r>
              <a:rPr sz="1400" lang="en-US"/>
              <a:t>*Bonus if you can write out your entire mission statement on your handout.</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y="0" x="0"/>
          <a:ext cy="0" cx="0"/>
          <a:chOff y="0" x="0"/>
          <a:chExt cy="0" cx="0"/>
        </a:xfrm>
      </p:grpSpPr>
      <p:sp>
        <p:nvSpPr>
          <p:cNvPr id="165" name="Shape 165"/>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0" marL="0">
              <a:spcBef>
                <a:spcPts val="0"/>
              </a:spcBef>
              <a:buNone/>
            </a:pPr>
            <a:r>
              <a:rPr lang="en-US">
                <a:solidFill>
                  <a:schemeClr val="dk1"/>
                </a:solidFill>
              </a:rPr>
              <a:t>2. How, when &amp; where </a:t>
            </a:r>
            <a:r>
              <a:rPr lang="en-US"/>
              <a:t>do you communicate with those people who carry out your mission?</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9" name="Shape 169"/>
        <p:cNvGrpSpPr/>
        <p:nvPr/>
      </p:nvGrpSpPr>
      <p:grpSpPr>
        <a:xfrm>
          <a:off y="0" x="0"/>
          <a:ext cy="0" cx="0"/>
          <a:chOff y="0" x="0"/>
          <a:chExt cy="0" cx="0"/>
        </a:xfrm>
      </p:grpSpPr>
      <p:sp>
        <p:nvSpPr>
          <p:cNvPr id="170" name="Shape 170"/>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3. Are there new ways you would like to communicate with them?</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4" name="Shape 174"/>
        <p:cNvGrpSpPr/>
        <p:nvPr/>
      </p:nvGrpSpPr>
      <p:grpSpPr>
        <a:xfrm>
          <a:off y="0" x="0"/>
          <a:ext cy="0" cx="0"/>
          <a:chOff y="0" x="0"/>
          <a:chExt cy="0" cx="0"/>
        </a:xfrm>
      </p:grpSpPr>
      <p:sp>
        <p:nvSpPr>
          <p:cNvPr id="175" name="Shape 175"/>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4. What do you currently say to them?</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y="0" x="0"/>
          <a:ext cy="0" cx="0"/>
          <a:chOff y="0" x="0"/>
          <a:chExt cy="0" cx="0"/>
        </a:xfrm>
      </p:grpSpPr>
      <p:sp>
        <p:nvSpPr>
          <p:cNvPr id="180" name="Shape 180"/>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5. What would you like to say to them that you are not already?</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y="0" x="0"/>
          <a:ext cy="0" cx="0"/>
          <a:chOff y="0" x="0"/>
          <a:chExt cy="0" cx="0"/>
        </a:xfrm>
      </p:grpSpPr>
      <p:sp>
        <p:nvSpPr>
          <p:cNvPr id="185" name="Shape 185"/>
          <p:cNvSpPr txBox="1"/>
          <p:nvPr>
            <p:ph type="title"/>
          </p:nvPr>
        </p:nvSpPr>
        <p:spPr>
          <a:xfrm>
            <a:off y="1889099" x="457200"/>
            <a:ext cy="2747699"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Another Important Reason for Grant Communication→ </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9" name="Shape 189"/>
        <p:cNvGrpSpPr/>
        <p:nvPr/>
      </p:nvGrpSpPr>
      <p:grpSpPr>
        <a:xfrm>
          <a:off y="0" x="0"/>
          <a:ext cy="0" cx="0"/>
          <a:chOff y="0" x="0"/>
          <a:chExt cy="0" cx="0"/>
        </a:xfrm>
      </p:grpSpPr>
      <p:sp>
        <p:nvSpPr>
          <p:cNvPr id="190" name="Shape 190"/>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solidFill>
                  <a:srgbClr val="005CB8"/>
                </a:solidFill>
              </a:rPr>
              <a:t>Grant work continuum</a:t>
            </a:r>
          </a:p>
        </p:txBody>
      </p:sp>
      <p:cxnSp>
        <p:nvCxnSpPr>
          <p:cNvPr id="191" name="Shape 191"/>
          <p:cNvCxnSpPr/>
          <p:nvPr/>
        </p:nvCxnSpPr>
        <p:spPr>
          <a:xfrm>
            <a:off y="4052502" x="866850"/>
            <a:ext cy="16200" cx="7177200"/>
          </a:xfrm>
          <a:prstGeom prst="straightConnector1">
            <a:avLst/>
          </a:prstGeom>
          <a:noFill/>
          <a:ln w="76200" cap="flat">
            <a:solidFill>
              <a:srgbClr val="0065BD"/>
            </a:solidFill>
            <a:prstDash val="solid"/>
            <a:round/>
            <a:headEnd w="lg" len="lg" type="stealth"/>
            <a:tailEnd w="lg" len="lg" type="stealth"/>
          </a:ln>
        </p:spPr>
      </p:cxnSp>
      <p:cxnSp>
        <p:nvCxnSpPr>
          <p:cNvPr id="192" name="Shape 192"/>
          <p:cNvCxnSpPr/>
          <p:nvPr/>
        </p:nvCxnSpPr>
        <p:spPr>
          <a:xfrm>
            <a:off y="3516311" x="4544847"/>
            <a:ext cy="1088699" cx="0"/>
          </a:xfrm>
          <a:prstGeom prst="straightConnector1">
            <a:avLst/>
          </a:prstGeom>
          <a:noFill/>
          <a:ln w="38100" cap="flat">
            <a:solidFill>
              <a:srgbClr val="0065BD"/>
            </a:solidFill>
            <a:prstDash val="solid"/>
            <a:round/>
            <a:headEnd w="lg" len="lg" type="none"/>
            <a:tailEnd w="lg" len="lg" type="none"/>
          </a:ln>
        </p:spPr>
      </p:cxnSp>
      <p:sp>
        <p:nvSpPr>
          <p:cNvPr id="193" name="Shape 193"/>
          <p:cNvSpPr txBox="1"/>
          <p:nvPr/>
        </p:nvSpPr>
        <p:spPr>
          <a:xfrm>
            <a:off y="2395212" x="866850"/>
            <a:ext cy="1657500" cx="2150399"/>
          </a:xfrm>
          <a:prstGeom prst="rect">
            <a:avLst/>
          </a:prstGeom>
          <a:noFill/>
          <a:ln>
            <a:noFill/>
          </a:ln>
        </p:spPr>
        <p:txBody>
          <a:bodyPr bIns="91425" rIns="91425" lIns="91425" tIns="91425" anchor="t" anchorCtr="0">
            <a:noAutofit/>
          </a:bodyPr>
          <a:lstStyle/>
          <a:p>
            <a:pPr algn="l" rtl="0" lvl="0">
              <a:spcBef>
                <a:spcPts val="0"/>
              </a:spcBef>
              <a:buNone/>
            </a:pPr>
            <a:r>
              <a:rPr sz="2400" lang="en-US">
                <a:latin typeface="Helvetica Neue"/>
                <a:ea typeface="Helvetica Neue"/>
                <a:cs typeface="Helvetica Neue"/>
                <a:sym typeface="Helvetica Neue"/>
              </a:rPr>
              <a:t>Program staff writes grants</a:t>
            </a:r>
          </a:p>
          <a:p>
            <a:pPr algn="l" rtl="0" lvl="0">
              <a:spcBef>
                <a:spcPts val="0"/>
              </a:spcBef>
              <a:buNone/>
            </a:pPr>
            <a:r>
              <a:t/>
            </a:r>
            <a:endParaRPr>
              <a:latin typeface="Helvetica Neue"/>
              <a:ea typeface="Helvetica Neue"/>
              <a:cs typeface="Helvetica Neue"/>
              <a:sym typeface="Helvetica Neue"/>
            </a:endParaRPr>
          </a:p>
        </p:txBody>
      </p:sp>
      <p:sp>
        <p:nvSpPr>
          <p:cNvPr id="194" name="Shape 194"/>
          <p:cNvSpPr txBox="1"/>
          <p:nvPr/>
        </p:nvSpPr>
        <p:spPr>
          <a:xfrm>
            <a:off y="2252987" x="6053600"/>
            <a:ext cy="1799700" cx="1990199"/>
          </a:xfrm>
          <a:prstGeom prst="rect">
            <a:avLst/>
          </a:prstGeom>
          <a:noFill/>
          <a:ln>
            <a:noFill/>
          </a:ln>
        </p:spPr>
        <p:txBody>
          <a:bodyPr bIns="91425" rIns="91425" lIns="91425" tIns="91425" anchor="t" anchorCtr="0">
            <a:noAutofit/>
          </a:bodyPr>
          <a:lstStyle/>
          <a:p>
            <a:pPr algn="r" rtl="0" lvl="0">
              <a:spcBef>
                <a:spcPts val="0"/>
              </a:spcBef>
              <a:buNone/>
            </a:pPr>
            <a:r>
              <a:rPr sz="2400" lang="en-US">
                <a:latin typeface="Helvetica Neue"/>
                <a:ea typeface="Helvetica Neue"/>
                <a:cs typeface="Helvetica Neue"/>
                <a:sym typeface="Helvetica Neue"/>
              </a:rPr>
              <a:t>Grant writer writes grants</a:t>
            </a:r>
          </a:p>
          <a:p>
            <a:pPr algn="l" rtl="0" lvl="0">
              <a:spcBef>
                <a:spcPts val="0"/>
              </a:spcBef>
              <a:buNone/>
            </a:pPr>
            <a:r>
              <a:t/>
            </a:r>
            <a:endParaRPr>
              <a:latin typeface="Helvetica Neue"/>
              <a:ea typeface="Helvetica Neue"/>
              <a:cs typeface="Helvetica Neue"/>
              <a:sym typeface="Helvetica Neue"/>
            </a:endParaRPr>
          </a:p>
        </p:txBody>
      </p:sp>
      <p:sp>
        <p:nvSpPr>
          <p:cNvPr id="195" name="Shape 195"/>
          <p:cNvSpPr txBox="1"/>
          <p:nvPr/>
        </p:nvSpPr>
        <p:spPr>
          <a:xfrm>
            <a:off y="2252987" x="3372275"/>
            <a:ext cy="1799700" cx="2150399"/>
          </a:xfrm>
          <a:prstGeom prst="rect">
            <a:avLst/>
          </a:prstGeom>
          <a:noFill/>
          <a:ln>
            <a:noFill/>
          </a:ln>
        </p:spPr>
        <p:txBody>
          <a:bodyPr bIns="91425" rIns="91425" lIns="91425" tIns="91425" anchor="t" anchorCtr="0">
            <a:noAutofit/>
          </a:bodyPr>
          <a:lstStyle/>
          <a:p>
            <a:pPr algn="ctr" rtl="0" lvl="0">
              <a:spcBef>
                <a:spcPts val="0"/>
              </a:spcBef>
              <a:buNone/>
            </a:pPr>
            <a:r>
              <a:rPr sz="2400" lang="en-US">
                <a:latin typeface="Helvetica Neue"/>
                <a:ea typeface="Helvetica Neue"/>
                <a:cs typeface="Helvetica Neue"/>
                <a:sym typeface="Helvetica Neue"/>
              </a:rPr>
              <a:t>Manage grants and/or submissions</a:t>
            </a:r>
          </a:p>
          <a:p>
            <a:pPr algn="l" rtl="0" lvl="0">
              <a:spcBef>
                <a:spcPts val="0"/>
              </a:spcBef>
              <a:buNone/>
            </a:pPr>
            <a:r>
              <a:t/>
            </a:r>
            <a:endParaRPr>
              <a:latin typeface="Helvetica Neue"/>
              <a:ea typeface="Helvetica Neue"/>
              <a:cs typeface="Helvetica Neue"/>
              <a:sym typeface="Helvetica Neue"/>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9" name="Shape 199"/>
        <p:cNvGrpSpPr/>
        <p:nvPr/>
      </p:nvGrpSpPr>
      <p:grpSpPr>
        <a:xfrm>
          <a:off y="0" x="0"/>
          <a:ext cy="0" cx="0"/>
          <a:chOff y="0" x="0"/>
          <a:chExt cy="0" cx="0"/>
        </a:xfrm>
      </p:grpSpPr>
      <p:sp>
        <p:nvSpPr>
          <p:cNvPr id="200" name="Shape 200"/>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sz="6000" lang="en-US">
                <a:solidFill>
                  <a:schemeClr val="dk1"/>
                </a:solidFill>
              </a:rPr>
              <a:t>So how do we help everyone along the grant work continuum connect?</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 name="Shape 204"/>
        <p:cNvGrpSpPr/>
        <p:nvPr/>
      </p:nvGrpSpPr>
      <p:grpSpPr>
        <a:xfrm>
          <a:off y="0" x="0"/>
          <a:ext cy="0" cx="0"/>
          <a:chOff y="0" x="0"/>
          <a:chExt cy="0" cx="0"/>
        </a:xfrm>
      </p:grpSpPr>
      <p:sp>
        <p:nvSpPr>
          <p:cNvPr id="205" name="Shape 205"/>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sz="6000" lang="en-US">
                <a:solidFill>
                  <a:schemeClr val="dk1"/>
                </a:solidFill>
              </a:rPr>
              <a:t>And how do we connect people who aren’t on the grant continuum at all?</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9" name="Shape 209"/>
        <p:cNvGrpSpPr/>
        <p:nvPr/>
      </p:nvGrpSpPr>
      <p:grpSpPr>
        <a:xfrm>
          <a:off y="0" x="0"/>
          <a:ext cy="0" cx="0"/>
          <a:chOff y="0" x="0"/>
          <a:chExt cy="0" cx="0"/>
        </a:xfrm>
      </p:grpSpPr>
      <p:sp>
        <p:nvSpPr>
          <p:cNvPr id="210" name="Shape 210"/>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t>We communicate...</a:t>
            </a:r>
          </a:p>
        </p:txBody>
      </p:sp>
      <p:sp>
        <p:nvSpPr>
          <p:cNvPr id="211" name="Shape 211"/>
          <p:cNvSpPr txBox="1"/>
          <p:nvPr>
            <p:ph idx="1" type="body"/>
          </p:nvPr>
        </p:nvSpPr>
        <p:spPr>
          <a:xfrm>
            <a:off y="1600200" x="320575"/>
            <a:ext cy="4526100" cx="8366100"/>
          </a:xfrm>
          <a:prstGeom prst="rect">
            <a:avLst/>
          </a:prstGeom>
        </p:spPr>
        <p:txBody>
          <a:bodyPr bIns="91425" rIns="91425" lIns="91425" tIns="91425" anchor="t" anchorCtr="0">
            <a:noAutofit/>
          </a:bodyPr>
          <a:lstStyle/>
          <a:p>
            <a:pPr rtl="0">
              <a:spcBef>
                <a:spcPts val="0"/>
              </a:spcBef>
              <a:buNone/>
            </a:pPr>
            <a:r>
              <a:rPr lang="en-US"/>
              <a:t>and with your answers to the first five questions, you’ve started your internal grant communication plan</a:t>
            </a:r>
            <a:r>
              <a:rPr lang="en-US">
                <a:solidFill>
                  <a:schemeClr val="dk1"/>
                </a:solidFill>
              </a:rPr>
              <a:t>☺</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5" name="Shape 215"/>
        <p:cNvGrpSpPr/>
        <p:nvPr/>
      </p:nvGrpSpPr>
      <p:grpSpPr>
        <a:xfrm>
          <a:off y="0" x="0"/>
          <a:ext cy="0" cx="0"/>
          <a:chOff y="0" x="0"/>
          <a:chExt cy="0" cx="0"/>
        </a:xfrm>
      </p:grpSpPr>
      <p:sp>
        <p:nvSpPr>
          <p:cNvPr id="216" name="Shape 216"/>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solidFill>
                  <a:srgbClr val="005CB8"/>
                </a:solidFill>
              </a:rPr>
              <a:t>Case Study</a:t>
            </a:r>
          </a:p>
        </p:txBody>
      </p:sp>
      <p:sp>
        <p:nvSpPr>
          <p:cNvPr id="217" name="Shape 217"/>
          <p:cNvSpPr txBox="1"/>
          <p:nvPr>
            <p:ph idx="1" type="body"/>
          </p:nvPr>
        </p:nvSpPr>
        <p:spPr>
          <a:xfrm>
            <a:off y="1600200" x="457200"/>
            <a:ext cy="4526100" cx="8229600"/>
          </a:xfrm>
          <a:prstGeom prst="rect">
            <a:avLst/>
          </a:prstGeom>
        </p:spPr>
        <p:txBody>
          <a:bodyPr bIns="91425" rIns="91425" lIns="91425" tIns="91425" anchor="t" anchorCtr="0">
            <a:noAutofit/>
          </a:bodyPr>
          <a:lstStyle/>
          <a:p>
            <a:pPr rtl="0">
              <a:spcBef>
                <a:spcPts val="0"/>
              </a:spcBef>
              <a:buNone/>
            </a:pPr>
            <a:r>
              <a:rPr sz="2400" lang="en-US"/>
              <a:t>Cincinnati Children’s Hospital Medical Center</a:t>
            </a:r>
          </a:p>
          <a:p>
            <a:pPr rtl="0">
              <a:spcBef>
                <a:spcPts val="0"/>
              </a:spcBef>
              <a:buNone/>
            </a:pPr>
            <a:r>
              <a:rPr sz="3600" lang="en-US"/>
              <a:t>Division of Emergency Medicine</a:t>
            </a:r>
          </a:p>
          <a:p>
            <a:pPr rtl="0" lvl="0">
              <a:spcBef>
                <a:spcPts val="0"/>
              </a:spcBef>
              <a:buNone/>
            </a:pPr>
            <a:r>
              <a:rPr lang="en-US"/>
              <a:t>Research Newsletter</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 name="Shape 221"/>
        <p:cNvGrpSpPr/>
        <p:nvPr/>
      </p:nvGrpSpPr>
      <p:grpSpPr>
        <a:xfrm>
          <a:off y="0" x="0"/>
          <a:ext cy="0" cx="0"/>
          <a:chOff y="0" x="0"/>
          <a:chExt cy="0" cx="0"/>
        </a:xfrm>
      </p:grpSpPr>
      <p:sp>
        <p:nvSpPr>
          <p:cNvPr id="222" name="Shape 222"/>
          <p:cNvSpPr txBox="1"/>
          <p:nvPr>
            <p:ph type="title"/>
          </p:nvPr>
        </p:nvSpPr>
        <p:spPr>
          <a:xfrm>
            <a:off y="274637" x="457200"/>
            <a:ext cy="1143000" cx="8229600"/>
          </a:xfrm>
          <a:prstGeom prst="rect">
            <a:avLst/>
          </a:prstGeom>
        </p:spPr>
        <p:txBody>
          <a:bodyPr bIns="91425" rIns="91425" lIns="91425" tIns="91425" anchor="ctr" anchorCtr="0">
            <a:noAutofit/>
          </a:bodyPr>
          <a:lstStyle/>
          <a:p>
            <a:pPr rtl="0" lvl="0">
              <a:spcBef>
                <a:spcPts val="0"/>
              </a:spcBef>
              <a:buNone/>
            </a:pPr>
            <a:r>
              <a:rPr lang="en-US">
                <a:solidFill>
                  <a:srgbClr val="005CB8"/>
                </a:solidFill>
              </a:rPr>
              <a:t>Initial Set-up</a:t>
            </a:r>
          </a:p>
        </p:txBody>
      </p:sp>
      <p:sp>
        <p:nvSpPr>
          <p:cNvPr id="223" name="Shape 223"/>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482600" marL="457200">
              <a:lnSpc>
                <a:spcPct val="115000"/>
              </a:lnSpc>
              <a:spcBef>
                <a:spcPts val="0"/>
              </a:spcBef>
              <a:buClr>
                <a:schemeClr val="dk1"/>
              </a:buClr>
              <a:buSzPct val="100000"/>
              <a:buFont typeface="Helvetica Neue"/>
              <a:buChar char="•"/>
            </a:pPr>
            <a:r>
              <a:rPr sz="4000" lang="en-US"/>
              <a:t>3 months of background research</a:t>
            </a:r>
          </a:p>
          <a:p>
            <a:pPr rtl="0" lvl="0" indent="-482600" marL="457200">
              <a:lnSpc>
                <a:spcPct val="115000"/>
              </a:lnSpc>
              <a:spcBef>
                <a:spcPts val="0"/>
              </a:spcBef>
              <a:buClr>
                <a:schemeClr val="dk1"/>
              </a:buClr>
              <a:buSzPct val="100000"/>
              <a:buFont typeface="Helvetica Neue"/>
              <a:buChar char="•"/>
            </a:pPr>
            <a:r>
              <a:rPr sz="4000" lang="en-US"/>
              <a:t>1.5 months of development</a:t>
            </a:r>
          </a:p>
          <a:p>
            <a:pPr rtl="0" lvl="0" indent="-482600" marL="457200">
              <a:lnSpc>
                <a:spcPct val="115000"/>
              </a:lnSpc>
              <a:spcBef>
                <a:spcPts val="0"/>
              </a:spcBef>
              <a:buClr>
                <a:schemeClr val="dk1"/>
              </a:buClr>
              <a:buSzPct val="100000"/>
              <a:buFont typeface="Helvetica Neue"/>
              <a:buChar char="•"/>
            </a:pPr>
            <a:r>
              <a:rPr sz="4000" lang="en-US"/>
              <a:t>Delivered</a:t>
            </a:r>
          </a:p>
          <a:p>
            <a:pPr rtl="0" lvl="1" indent="-482600" marL="914400">
              <a:lnSpc>
                <a:spcPct val="115000"/>
              </a:lnSpc>
              <a:spcBef>
                <a:spcPts val="0"/>
              </a:spcBef>
              <a:buClr>
                <a:schemeClr val="dk1"/>
              </a:buClr>
              <a:buSzPct val="100000"/>
              <a:buFont typeface="Helvetica Neue"/>
              <a:buChar char="–"/>
            </a:pPr>
            <a:r>
              <a:rPr sz="4000" lang="en-US"/>
              <a:t>Tracked</a:t>
            </a:r>
          </a:p>
          <a:p>
            <a:pPr rtl="0" lvl="1" indent="-482600" marL="914400">
              <a:lnSpc>
                <a:spcPct val="115000"/>
              </a:lnSpc>
              <a:spcBef>
                <a:spcPts val="0"/>
              </a:spcBef>
              <a:buClr>
                <a:schemeClr val="dk1"/>
              </a:buClr>
              <a:buSzPct val="100000"/>
              <a:buFont typeface="Helvetica Neue"/>
              <a:buChar char="–"/>
            </a:pPr>
            <a:r>
              <a:rPr sz="4000" lang="en-US"/>
              <a:t>Iterated</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7" name="Shape 227"/>
        <p:cNvGrpSpPr/>
        <p:nvPr/>
      </p:nvGrpSpPr>
      <p:grpSpPr>
        <a:xfrm>
          <a:off y="0" x="0"/>
          <a:ext cy="0" cx="0"/>
          <a:chOff y="0" x="0"/>
          <a:chExt cy="0" cx="0"/>
        </a:xfrm>
      </p:grpSpPr>
      <p:sp>
        <p:nvSpPr>
          <p:cNvPr id="228" name="Shape 228"/>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Content - initial outline</a:t>
            </a:r>
          </a:p>
        </p:txBody>
      </p:sp>
      <p:pic>
        <p:nvPicPr>
          <p:cNvPr id="229" name="Shape 229"/>
          <p:cNvPicPr preferRelativeResize="0"/>
          <p:nvPr/>
        </p:nvPicPr>
        <p:blipFill>
          <a:blip r:embed="rId3">
            <a:alphaModFix/>
          </a:blip>
          <a:stretch>
            <a:fillRect/>
          </a:stretch>
        </p:blipFill>
        <p:spPr>
          <a:xfrm>
            <a:off y="1488600" x="2143850"/>
            <a:ext cy="4683274" cx="4856299"/>
          </a:xfrm>
          <a:prstGeom prst="rect">
            <a:avLst/>
          </a:prstGeom>
          <a:noFill/>
          <a:ln>
            <a:noFill/>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 name="Shape 233"/>
        <p:cNvGrpSpPr/>
        <p:nvPr/>
      </p:nvGrpSpPr>
      <p:grpSpPr>
        <a:xfrm>
          <a:off y="0" x="0"/>
          <a:ext cy="0" cx="0"/>
          <a:chOff y="0" x="0"/>
          <a:chExt cy="0" cx="0"/>
        </a:xfrm>
      </p:grpSpPr>
      <p:sp>
        <p:nvSpPr>
          <p:cNvPr id="234" name="Shape 234"/>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Current Newsletter</a:t>
            </a:r>
          </a:p>
        </p:txBody>
      </p:sp>
      <p:pic>
        <p:nvPicPr>
          <p:cNvPr id="235" name="Shape 235"/>
          <p:cNvPicPr preferRelativeResize="0"/>
          <p:nvPr/>
        </p:nvPicPr>
        <p:blipFill>
          <a:blip r:embed="rId3">
            <a:alphaModFix/>
          </a:blip>
          <a:stretch>
            <a:fillRect/>
          </a:stretch>
        </p:blipFill>
        <p:spPr>
          <a:xfrm>
            <a:off y="1518300" x="2480947"/>
            <a:ext cy="4569825" cx="4182099"/>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9" name="Shape 239"/>
        <p:cNvGrpSpPr/>
        <p:nvPr/>
      </p:nvGrpSpPr>
      <p:grpSpPr>
        <a:xfrm>
          <a:off y="0" x="0"/>
          <a:ext cy="0" cx="0"/>
          <a:chOff y="0" x="0"/>
          <a:chExt cy="0" cx="0"/>
        </a:xfrm>
      </p:grpSpPr>
      <p:sp>
        <p:nvSpPr>
          <p:cNvPr id="240" name="Shape 240"/>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Our Current Newsletter</a:t>
            </a:r>
          </a:p>
        </p:txBody>
      </p:sp>
      <p:sp>
        <p:nvSpPr>
          <p:cNvPr id="241" name="Shape 241"/>
          <p:cNvSpPr txBox="1"/>
          <p:nvPr>
            <p:ph idx="1" type="body"/>
          </p:nvPr>
        </p:nvSpPr>
        <p:spPr>
          <a:xfrm>
            <a:off y="1600200" x="457200"/>
            <a:ext cy="4526100" cx="8229600"/>
          </a:xfrm>
          <a:prstGeom prst="rect">
            <a:avLst/>
          </a:prstGeom>
        </p:spPr>
        <p:txBody>
          <a:bodyPr bIns="91425" rIns="91425" lIns="91425" tIns="91425" anchor="t" anchorCtr="0">
            <a:noAutofit/>
          </a:bodyPr>
          <a:lstStyle/>
          <a:p>
            <a:pPr rtl="0">
              <a:spcBef>
                <a:spcPts val="0"/>
              </a:spcBef>
              <a:buNone/>
            </a:pPr>
            <a:r>
              <a:rPr lang="en-US"/>
              <a:t>Overall Goal:</a:t>
            </a:r>
          </a:p>
          <a:p>
            <a:pPr lvl="0" indent="-533400" marL="457200">
              <a:spcBef>
                <a:spcPts val="0"/>
              </a:spcBef>
              <a:buClr>
                <a:schemeClr val="dk1"/>
              </a:buClr>
              <a:buSzPct val="100000"/>
              <a:buFont typeface="Helvetica Neue"/>
              <a:buChar char="•"/>
            </a:pPr>
            <a:r>
              <a:rPr lang="en-US"/>
              <a:t>Produce more well-funded and well-executed research</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5" name="Shape 245"/>
        <p:cNvGrpSpPr/>
        <p:nvPr/>
      </p:nvGrpSpPr>
      <p:grpSpPr>
        <a:xfrm>
          <a:off y="0" x="0"/>
          <a:ext cy="0" cx="0"/>
          <a:chOff y="0" x="0"/>
          <a:chExt cy="0" cx="0"/>
        </a:xfrm>
      </p:grpSpPr>
      <p:sp>
        <p:nvSpPr>
          <p:cNvPr id="246" name="Shape 246"/>
          <p:cNvSpPr txBox="1"/>
          <p:nvPr>
            <p:ph type="title"/>
          </p:nvPr>
        </p:nvSpPr>
        <p:spPr>
          <a:xfrm>
            <a:off y="274637" x="457200"/>
            <a:ext cy="1143000" cx="8229600"/>
          </a:xfrm>
          <a:prstGeom prst="rect">
            <a:avLst/>
          </a:prstGeom>
        </p:spPr>
        <p:txBody>
          <a:bodyPr bIns="91425" rIns="91425" lIns="91425" tIns="91425" anchor="ctr" anchorCtr="0">
            <a:noAutofit/>
          </a:bodyPr>
          <a:lstStyle/>
          <a:p>
            <a:pPr rtl="0" lvl="0">
              <a:spcBef>
                <a:spcPts val="0"/>
              </a:spcBef>
              <a:buNone/>
            </a:pPr>
            <a:r>
              <a:rPr lang="en-US">
                <a:solidFill>
                  <a:srgbClr val="0065BD"/>
                </a:solidFill>
              </a:rPr>
              <a:t>...continued</a:t>
            </a:r>
          </a:p>
        </p:txBody>
      </p:sp>
      <p:sp>
        <p:nvSpPr>
          <p:cNvPr id="247" name="Shape 247"/>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Newsletter Objectives:</a:t>
            </a:r>
          </a:p>
          <a:p>
            <a:pPr rtl="0" lvl="0" indent="-419100" marL="457200">
              <a:spcBef>
                <a:spcPts val="0"/>
              </a:spcBef>
              <a:buClr>
                <a:schemeClr val="dk1"/>
              </a:buClr>
              <a:buSzPct val="100000"/>
              <a:buFont typeface="Helvetica Neue"/>
              <a:buChar char="•"/>
            </a:pPr>
            <a:r>
              <a:rPr sz="3000" lang="en-US"/>
              <a:t>Increase awareness of funding opportunities</a:t>
            </a:r>
          </a:p>
          <a:p>
            <a:pPr rtl="0" lvl="0" indent="-419100" marL="457200">
              <a:spcBef>
                <a:spcPts val="0"/>
              </a:spcBef>
              <a:buClr>
                <a:schemeClr val="dk1"/>
              </a:buClr>
              <a:buSzPct val="100000"/>
              <a:buFont typeface="Helvetica Neue"/>
              <a:buChar char="•"/>
            </a:pPr>
            <a:r>
              <a:rPr sz="3000" lang="en-US"/>
              <a:t>Increase awareness of current research, future research, and potential collaboration</a:t>
            </a:r>
          </a:p>
          <a:p>
            <a:pPr rtl="0" lvl="0" indent="-419100" marL="457200">
              <a:spcBef>
                <a:spcPts val="0"/>
              </a:spcBef>
              <a:buClr>
                <a:schemeClr val="dk1"/>
              </a:buClr>
              <a:buSzPct val="100000"/>
              <a:buFont typeface="Helvetica Neue"/>
              <a:buChar char="•"/>
            </a:pPr>
            <a:r>
              <a:rPr sz="3000" lang="en-US"/>
              <a:t>Share resources</a:t>
            </a:r>
          </a:p>
          <a:p>
            <a:pPr rtl="0" lvl="0" indent="-419100" marL="457200">
              <a:spcBef>
                <a:spcPts val="0"/>
              </a:spcBef>
              <a:buClr>
                <a:schemeClr val="dk1"/>
              </a:buClr>
              <a:buSzPct val="100000"/>
              <a:buFont typeface="Helvetica Neue"/>
              <a:buChar char="•"/>
            </a:pPr>
            <a:r>
              <a:rPr sz="3000" lang="en-US"/>
              <a:t>Celebrate research successes in the division</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1" name="Shape 251"/>
        <p:cNvGrpSpPr/>
        <p:nvPr/>
      </p:nvGrpSpPr>
      <p:grpSpPr>
        <a:xfrm>
          <a:off y="0" x="0"/>
          <a:ext cy="0" cx="0"/>
          <a:chOff y="0" x="0"/>
          <a:chExt cy="0" cx="0"/>
        </a:xfrm>
      </p:grpSpPr>
      <p:sp>
        <p:nvSpPr>
          <p:cNvPr id="252" name="Shape 252"/>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6. What might the goal of your communication plan be?</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6" name="Shape 256"/>
        <p:cNvGrpSpPr/>
        <p:nvPr/>
      </p:nvGrpSpPr>
      <p:grpSpPr>
        <a:xfrm>
          <a:off y="0" x="0"/>
          <a:ext cy="0" cx="0"/>
          <a:chOff y="0" x="0"/>
          <a:chExt cy="0" cx="0"/>
        </a:xfrm>
      </p:grpSpPr>
      <p:sp>
        <p:nvSpPr>
          <p:cNvPr id="257" name="Shape 257"/>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7. What objectives might you hope to accomplish?</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1" name="Shape 261"/>
        <p:cNvGrpSpPr/>
        <p:nvPr/>
      </p:nvGrpSpPr>
      <p:grpSpPr>
        <a:xfrm>
          <a:off y="0" x="0"/>
          <a:ext cy="0" cx="0"/>
          <a:chOff y="0" x="0"/>
          <a:chExt cy="0" cx="0"/>
        </a:xfrm>
      </p:grpSpPr>
      <p:sp>
        <p:nvSpPr>
          <p:cNvPr id="262" name="Shape 262"/>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Our Audience</a:t>
            </a:r>
          </a:p>
        </p:txBody>
      </p:sp>
      <p:sp>
        <p:nvSpPr>
          <p:cNvPr id="263" name="Shape 263"/>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Faculty researchers, study staff, research administration, focus group members, 8th &amp; 9th floor staff</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 name="Shape 267"/>
        <p:cNvGrpSpPr/>
        <p:nvPr/>
      </p:nvGrpSpPr>
      <p:grpSpPr>
        <a:xfrm>
          <a:off y="0" x="0"/>
          <a:ext cy="0" cx="0"/>
          <a:chOff y="0" x="0"/>
          <a:chExt cy="0" cx="0"/>
        </a:xfrm>
      </p:grpSpPr>
      <p:sp>
        <p:nvSpPr>
          <p:cNvPr id="268" name="Shape 268"/>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Our Schedule</a:t>
            </a:r>
          </a:p>
        </p:txBody>
      </p:sp>
      <p:sp>
        <p:nvSpPr>
          <p:cNvPr id="269" name="Shape 269"/>
          <p:cNvSpPr txBox="1"/>
          <p:nvPr>
            <p:ph idx="1" type="body"/>
          </p:nvPr>
        </p:nvSpPr>
        <p:spPr>
          <a:xfrm>
            <a:off y="1580825" x="457200"/>
            <a:ext cy="4526100" cx="8229600"/>
          </a:xfrm>
          <a:prstGeom prst="rect">
            <a:avLst/>
          </a:prstGeom>
        </p:spPr>
        <p:txBody>
          <a:bodyPr bIns="91425" rIns="91425" lIns="91425" tIns="91425" anchor="t" anchorCtr="0">
            <a:noAutofit/>
          </a:bodyPr>
          <a:lstStyle/>
          <a:p>
            <a:pPr rtl="0">
              <a:spcBef>
                <a:spcPts val="0"/>
              </a:spcBef>
              <a:buNone/>
            </a:pPr>
            <a:r>
              <a:rPr b="1" lang="en-US"/>
              <a:t>Sent</a:t>
            </a:r>
            <a:r>
              <a:rPr lang="en-US"/>
              <a:t>: the first Tuesday of each month</a:t>
            </a:r>
          </a:p>
          <a:p>
            <a:pPr rtl="0">
              <a:spcBef>
                <a:spcPts val="0"/>
              </a:spcBef>
              <a:buNone/>
            </a:pPr>
            <a:r>
              <a:t/>
            </a:r>
            <a:endParaRPr/>
          </a:p>
          <a:p>
            <a:pPr>
              <a:spcBef>
                <a:spcPts val="0"/>
              </a:spcBef>
              <a:buNone/>
            </a:pPr>
            <a:r>
              <a:rPr b="1" lang="en-US"/>
              <a:t>Submission deadline:</a:t>
            </a:r>
            <a:r>
              <a:rPr lang="en-US"/>
              <a:t> the last Friday of each month</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 name="Shape 273"/>
        <p:cNvGrpSpPr/>
        <p:nvPr/>
      </p:nvGrpSpPr>
      <p:grpSpPr>
        <a:xfrm>
          <a:off y="0" x="0"/>
          <a:ext cy="0" cx="0"/>
          <a:chOff y="0" x="0"/>
          <a:chExt cy="0" cx="0"/>
        </a:xfrm>
      </p:grpSpPr>
      <p:sp>
        <p:nvSpPr>
          <p:cNvPr id="274" name="Shape 274"/>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8. What could your potential schedule look like?</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 name="Shape 278"/>
        <p:cNvGrpSpPr/>
        <p:nvPr/>
      </p:nvGrpSpPr>
      <p:grpSpPr>
        <a:xfrm>
          <a:off y="0" x="0"/>
          <a:ext cy="0" cx="0"/>
          <a:chOff y="0" x="0"/>
          <a:chExt cy="0" cx="0"/>
        </a:xfrm>
      </p:grpSpPr>
      <p:sp>
        <p:nvSpPr>
          <p:cNvPr id="279" name="Shape 279"/>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Our Metrics</a:t>
            </a:r>
          </a:p>
        </p:txBody>
      </p:sp>
      <p:sp>
        <p:nvSpPr>
          <p:cNvPr id="280" name="Shape 280"/>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0" marL="0">
              <a:spcBef>
                <a:spcPts val="0"/>
              </a:spcBef>
              <a:buNone/>
            </a:pPr>
            <a:r>
              <a:rPr lang="en-US"/>
              <a:t>Short-term</a:t>
            </a:r>
          </a:p>
          <a:p>
            <a:pPr rtl="0" lvl="0" indent="-533400" marL="457200">
              <a:spcBef>
                <a:spcPts val="0"/>
              </a:spcBef>
              <a:buClr>
                <a:schemeClr val="dk1"/>
              </a:buClr>
              <a:buSzPct val="100000"/>
              <a:buFont typeface="Helvetica Neue"/>
              <a:buChar char="•"/>
            </a:pPr>
            <a:r>
              <a:rPr lang="en-US"/>
              <a:t>Track open rates</a:t>
            </a:r>
          </a:p>
          <a:p>
            <a:pPr rtl="0" lvl="0" indent="-533400" marL="457200">
              <a:spcBef>
                <a:spcPts val="0"/>
              </a:spcBef>
              <a:buClr>
                <a:schemeClr val="dk1"/>
              </a:buClr>
              <a:buSzPct val="100000"/>
              <a:buFont typeface="Helvetica Neue"/>
              <a:buChar char="•"/>
            </a:pPr>
            <a:r>
              <a:rPr lang="en-US"/>
              <a:t>Track link clicks</a:t>
            </a:r>
          </a:p>
          <a:p>
            <a:pPr rtl="0" lvl="0" indent="-533400" marL="457200">
              <a:spcBef>
                <a:spcPts val="0"/>
              </a:spcBef>
              <a:buClr>
                <a:schemeClr val="dk1"/>
              </a:buClr>
              <a:buSzPct val="100000"/>
              <a:buFont typeface="Helvetica Neue"/>
              <a:buChar char="•"/>
            </a:pPr>
            <a:r>
              <a:rPr lang="en-US"/>
              <a:t>Track email responses</a:t>
            </a:r>
          </a:p>
          <a:p>
            <a:pPr rtl="0" lvl="0" indent="-533400" marL="457200">
              <a:spcBef>
                <a:spcPts val="0"/>
              </a:spcBef>
              <a:buClr>
                <a:schemeClr val="dk1"/>
              </a:buClr>
              <a:buSzPct val="100000"/>
              <a:buFont typeface="Helvetica Neue"/>
              <a:buChar char="•"/>
            </a:pPr>
            <a:r>
              <a:rPr lang="en-US"/>
              <a:t>Track verbal responses</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4" name="Shape 284"/>
        <p:cNvGrpSpPr/>
        <p:nvPr/>
      </p:nvGrpSpPr>
      <p:grpSpPr>
        <a:xfrm>
          <a:off y="0" x="0"/>
          <a:ext cy="0" cx="0"/>
          <a:chOff y="0" x="0"/>
          <a:chExt cy="0" cx="0"/>
        </a:xfrm>
      </p:grpSpPr>
      <p:sp>
        <p:nvSpPr>
          <p:cNvPr id="285" name="Shape 285"/>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Metrics </a:t>
            </a:r>
            <a:r>
              <a:rPr sz="3000" lang="en-US">
                <a:solidFill>
                  <a:srgbClr val="005CB8"/>
                </a:solidFill>
              </a:rPr>
              <a:t>(continued)</a:t>
            </a:r>
          </a:p>
        </p:txBody>
      </p:sp>
      <p:sp>
        <p:nvSpPr>
          <p:cNvPr id="286" name="Shape 286"/>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0" marL="0">
              <a:spcBef>
                <a:spcPts val="0"/>
              </a:spcBef>
              <a:buNone/>
            </a:pPr>
            <a:r>
              <a:rPr lang="en-US"/>
              <a:t>Long-term</a:t>
            </a:r>
          </a:p>
          <a:p>
            <a:pPr rtl="0" lvl="0" indent="-533400" marL="457200">
              <a:spcBef>
                <a:spcPts val="0"/>
              </a:spcBef>
              <a:buClr>
                <a:schemeClr val="dk1"/>
              </a:buClr>
              <a:buSzPct val="100000"/>
              <a:buFont typeface="Helvetica Neue"/>
              <a:buChar char="•"/>
            </a:pPr>
            <a:r>
              <a:rPr lang="en-US"/>
              <a:t>Track grants applied for</a:t>
            </a:r>
          </a:p>
          <a:p>
            <a:pPr rtl="0" lvl="0" indent="-533400" marL="457200">
              <a:spcBef>
                <a:spcPts val="0"/>
              </a:spcBef>
              <a:buClr>
                <a:schemeClr val="dk1"/>
              </a:buClr>
              <a:buSzPct val="100000"/>
              <a:buFont typeface="Helvetica Neue"/>
              <a:buChar char="•"/>
            </a:pPr>
            <a:r>
              <a:rPr lang="en-US"/>
              <a:t>New collaborations</a:t>
            </a:r>
          </a:p>
          <a:p>
            <a:pPr rtl="0" lvl="0" indent="-533400" marL="457200">
              <a:spcBef>
                <a:spcPts val="0"/>
              </a:spcBef>
              <a:buClr>
                <a:schemeClr val="dk1"/>
              </a:buClr>
              <a:buSzPct val="100000"/>
              <a:buFont typeface="Helvetica Neue"/>
              <a:buChar char="•"/>
            </a:pPr>
            <a:r>
              <a:rPr lang="en-US"/>
              <a:t>New grants applied for</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0" name="Shape 290"/>
        <p:cNvGrpSpPr/>
        <p:nvPr/>
      </p:nvGrpSpPr>
      <p:grpSpPr>
        <a:xfrm>
          <a:off y="0" x="0"/>
          <a:ext cy="0" cx="0"/>
          <a:chOff y="0" x="0"/>
          <a:chExt cy="0" cx="0"/>
        </a:xfrm>
      </p:grpSpPr>
      <p:sp>
        <p:nvSpPr>
          <p:cNvPr id="291" name="Shape 291"/>
          <p:cNvSpPr txBox="1"/>
          <p:nvPr>
            <p:ph type="title"/>
          </p:nvPr>
        </p:nvSpPr>
        <p:spPr>
          <a:xfrm>
            <a:off y="23240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Sample Metrics</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5" name="Shape 295"/>
        <p:cNvGrpSpPr/>
        <p:nvPr/>
      </p:nvGrpSpPr>
      <p:grpSpPr>
        <a:xfrm>
          <a:off y="0" x="0"/>
          <a:ext cy="0" cx="0"/>
          <a:chOff y="0" x="0"/>
          <a:chExt cy="0" cx="0"/>
        </a:xfrm>
      </p:grpSpPr>
      <p:pic>
        <p:nvPicPr>
          <p:cNvPr id="296" name="Shape 296"/>
          <p:cNvPicPr preferRelativeResize="0"/>
          <p:nvPr/>
        </p:nvPicPr>
        <p:blipFill>
          <a:blip r:embed="rId3">
            <a:alphaModFix/>
          </a:blip>
          <a:stretch>
            <a:fillRect/>
          </a:stretch>
        </p:blipFill>
        <p:spPr>
          <a:xfrm>
            <a:off y="312675" x="704850"/>
            <a:ext cy="5667375" cx="7734300"/>
          </a:xfrm>
          <a:prstGeom prst="rect">
            <a:avLst/>
          </a:prstGeom>
          <a:noFill/>
          <a:ln>
            <a:noFill/>
          </a:ln>
        </p:spPr>
      </p:pic>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0" name="Shape 300"/>
        <p:cNvGrpSpPr/>
        <p:nvPr/>
      </p:nvGrpSpPr>
      <p:grpSpPr>
        <a:xfrm>
          <a:off y="0" x="0"/>
          <a:ext cy="0" cx="0"/>
          <a:chOff y="0" x="0"/>
          <a:chExt cy="0" cx="0"/>
        </a:xfrm>
      </p:grpSpPr>
      <p:pic>
        <p:nvPicPr>
          <p:cNvPr id="301" name="Shape 301"/>
          <p:cNvPicPr preferRelativeResize="0"/>
          <p:nvPr/>
        </p:nvPicPr>
        <p:blipFill>
          <a:blip r:embed="rId3">
            <a:alphaModFix/>
          </a:blip>
          <a:stretch>
            <a:fillRect/>
          </a:stretch>
        </p:blipFill>
        <p:spPr>
          <a:xfrm>
            <a:off y="118050" x="952175"/>
            <a:ext cy="5904175" cx="7239649"/>
          </a:xfrm>
          <a:prstGeom prst="rect">
            <a:avLst/>
          </a:prstGeom>
          <a:noFill/>
          <a:ln>
            <a:noFill/>
          </a:ln>
        </p:spPr>
      </p:pic>
      <p:sp>
        <p:nvSpPr>
          <p:cNvPr id="302" name="Shape 302"/>
          <p:cNvSpPr txBox="1"/>
          <p:nvPr/>
        </p:nvSpPr>
        <p:spPr>
          <a:xfrm>
            <a:off y="3193500" x="4811425"/>
            <a:ext cy="775799" cx="3380399"/>
          </a:xfrm>
          <a:prstGeom prst="rect">
            <a:avLst/>
          </a:prstGeom>
          <a:noFill/>
          <a:ln>
            <a:noFill/>
          </a:ln>
        </p:spPr>
        <p:txBody>
          <a:bodyPr bIns="91425" rIns="91425" lIns="91425" tIns="91425" anchor="t" anchorCtr="0">
            <a:noAutofit/>
          </a:bodyPr>
          <a:lstStyle/>
          <a:p>
            <a:pPr>
              <a:spcBef>
                <a:spcPts val="0"/>
              </a:spcBef>
              <a:buNone/>
            </a:pPr>
            <a:r>
              <a:rPr sz="3000" lang="en-US">
                <a:solidFill>
                  <a:srgbClr val="FFFFFF"/>
                </a:solidFill>
              </a:rPr>
              <a:t>Faculty, 26</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6" name="Shape 306"/>
        <p:cNvGrpSpPr/>
        <p:nvPr/>
      </p:nvGrpSpPr>
      <p:grpSpPr>
        <a:xfrm>
          <a:off y="0" x="0"/>
          <a:ext cy="0" cx="0"/>
          <a:chOff y="0" x="0"/>
          <a:chExt cy="0" cx="0"/>
        </a:xfrm>
      </p:grpSpPr>
      <p:sp>
        <p:nvSpPr>
          <p:cNvPr id="307" name="Shape 307"/>
          <p:cNvSpPr txBox="1"/>
          <p:nvPr>
            <p:ph idx="1" type="body"/>
          </p:nvPr>
        </p:nvSpPr>
        <p:spPr>
          <a:xfrm>
            <a:off y="1600200" x="457200"/>
            <a:ext cy="1857299" cx="8229600"/>
          </a:xfrm>
          <a:prstGeom prst="rect">
            <a:avLst/>
          </a:prstGeom>
        </p:spPr>
        <p:txBody>
          <a:bodyPr bIns="91425" rIns="91425" lIns="91425" tIns="91425" anchor="t" anchorCtr="0">
            <a:noAutofit/>
          </a:bodyPr>
          <a:lstStyle/>
          <a:p>
            <a:pPr rtl="0" lvl="0">
              <a:spcBef>
                <a:spcPts val="0"/>
              </a:spcBef>
              <a:buNone/>
            </a:pPr>
            <a:r>
              <a:rPr lang="en-US"/>
              <a:t>9. What metrics might you track?</a:t>
            </a:r>
          </a:p>
        </p:txBody>
      </p:sp>
      <p:sp>
        <p:nvSpPr>
          <p:cNvPr id="308" name="Shape 308"/>
          <p:cNvSpPr txBox="1"/>
          <p:nvPr/>
        </p:nvSpPr>
        <p:spPr>
          <a:xfrm>
            <a:off y="3846900" x="927375"/>
            <a:ext cy="2037900" cx="7785299"/>
          </a:xfrm>
          <a:prstGeom prst="rect">
            <a:avLst/>
          </a:prstGeom>
          <a:noFill/>
          <a:ln>
            <a:noFill/>
          </a:ln>
        </p:spPr>
        <p:txBody>
          <a:bodyPr bIns="91425" rIns="91425" lIns="91425" tIns="91425" anchor="t" anchorCtr="0">
            <a:noAutofit/>
          </a:bodyPr>
          <a:lstStyle/>
          <a:p>
            <a:pPr lvl="0" indent="-533400" marL="457200">
              <a:spcBef>
                <a:spcPts val="0"/>
              </a:spcBef>
              <a:buClr>
                <a:schemeClr val="dk1"/>
              </a:buClr>
              <a:buSzPct val="100000"/>
              <a:buFont typeface="Helvetica Neue"/>
              <a:buChar char="●"/>
            </a:pPr>
            <a:r>
              <a:rPr sz="4800" lang="en-US">
                <a:solidFill>
                  <a:schemeClr val="dk1"/>
                </a:solidFill>
                <a:latin typeface="Helvetica Neue"/>
                <a:ea typeface="Helvetica Neue"/>
                <a:cs typeface="Helvetica Neue"/>
                <a:sym typeface="Helvetica Neue"/>
              </a:rPr>
              <a:t>What metrics are you already tracking that you could include?</a:t>
            </a: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08"/>
                                        </p:tgtEl>
                                        <p:attrNameLst>
                                          <p:attrName>style.visibility</p:attrName>
                                        </p:attrNameLst>
                                      </p:cBhvr>
                                      <p:to>
                                        <p:strVal val="visible"/>
                                      </p:to>
                                    </p:set>
                                    <p:animEffect transition="in" filter="fade">
                                      <p:cBhvr>
                                        <p:cTn dur="100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2" name="Shape 312"/>
        <p:cNvGrpSpPr/>
        <p:nvPr/>
      </p:nvGrpSpPr>
      <p:grpSpPr>
        <a:xfrm>
          <a:off y="0" x="0"/>
          <a:ext cy="0" cx="0"/>
          <a:chOff y="0" x="0"/>
          <a:chExt cy="0" cx="0"/>
        </a:xfrm>
      </p:grpSpPr>
      <p:sp>
        <p:nvSpPr>
          <p:cNvPr id="313" name="Shape 313"/>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Content</a:t>
            </a:r>
          </a:p>
        </p:txBody>
      </p:sp>
      <p:pic>
        <p:nvPicPr>
          <p:cNvPr id="314" name="Shape 314"/>
          <p:cNvPicPr preferRelativeResize="0"/>
          <p:nvPr/>
        </p:nvPicPr>
        <p:blipFill>
          <a:blip r:embed="rId3">
            <a:alphaModFix/>
          </a:blip>
          <a:stretch>
            <a:fillRect/>
          </a:stretch>
        </p:blipFill>
        <p:spPr>
          <a:xfrm>
            <a:off y="1488600" x="2143850"/>
            <a:ext cy="4683274" cx="4856299"/>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8" name="Shape 318"/>
        <p:cNvGrpSpPr/>
        <p:nvPr/>
      </p:nvGrpSpPr>
      <p:grpSpPr>
        <a:xfrm>
          <a:off y="0" x="0"/>
          <a:ext cy="0" cx="0"/>
          <a:chOff y="0" x="0"/>
          <a:chExt cy="0" cx="0"/>
        </a:xfrm>
      </p:grpSpPr>
      <p:sp>
        <p:nvSpPr>
          <p:cNvPr id="319" name="Shape 319"/>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10. What content might you want to put in this communication?</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 name="Shape 323"/>
        <p:cNvGrpSpPr/>
        <p:nvPr/>
      </p:nvGrpSpPr>
      <p:grpSpPr>
        <a:xfrm>
          <a:off y="0" x="0"/>
          <a:ext cy="0" cx="0"/>
          <a:chOff y="0" x="0"/>
          <a:chExt cy="0" cx="0"/>
        </a:xfrm>
      </p:grpSpPr>
      <p:sp>
        <p:nvSpPr>
          <p:cNvPr id="324" name="Shape 324"/>
          <p:cNvSpPr txBox="1"/>
          <p:nvPr>
            <p:ph idx="1" type="body"/>
          </p:nvPr>
        </p:nvSpPr>
        <p:spPr>
          <a:xfrm>
            <a:off y="1046025" x="457200"/>
            <a:ext cy="1986599" cx="8229600"/>
          </a:xfrm>
          <a:prstGeom prst="rect">
            <a:avLst/>
          </a:prstGeom>
        </p:spPr>
        <p:txBody>
          <a:bodyPr bIns="91425" rIns="91425" lIns="91425" tIns="91425" anchor="t" anchorCtr="0">
            <a:noAutofit/>
          </a:bodyPr>
          <a:lstStyle/>
          <a:p>
            <a:pPr rtl="0" lvl="0" indent="0" marL="0">
              <a:spcBef>
                <a:spcPts val="0"/>
              </a:spcBef>
              <a:buNone/>
            </a:pPr>
            <a:r>
              <a:rPr lang="en-US"/>
              <a:t>11.What content do you create that you could reuse?</a:t>
            </a:r>
          </a:p>
          <a:p>
            <a:pPr rtl="0" lvl="0" indent="0" marL="0">
              <a:spcBef>
                <a:spcPts val="0"/>
              </a:spcBef>
              <a:buNone/>
            </a:pPr>
            <a:r>
              <a:t/>
            </a:r>
            <a:endParaRPr/>
          </a:p>
        </p:txBody>
      </p:sp>
      <p:sp>
        <p:nvSpPr>
          <p:cNvPr id="325" name="Shape 325"/>
          <p:cNvSpPr txBox="1"/>
          <p:nvPr/>
        </p:nvSpPr>
        <p:spPr>
          <a:xfrm>
            <a:off y="3032625" x="405600"/>
            <a:ext cy="2603099" cx="8332800"/>
          </a:xfrm>
          <a:prstGeom prst="rect">
            <a:avLst/>
          </a:prstGeom>
          <a:noFill/>
          <a:ln>
            <a:noFill/>
          </a:ln>
        </p:spPr>
        <p:txBody>
          <a:bodyPr bIns="91425" rIns="91425" lIns="91425" tIns="91425" anchor="t" anchorCtr="0">
            <a:noAutofit/>
          </a:bodyPr>
          <a:lstStyle/>
          <a:p>
            <a:pPr rtl="0" lvl="0" indent="-533400" marL="457200">
              <a:spcBef>
                <a:spcPts val="640"/>
              </a:spcBef>
              <a:buClr>
                <a:schemeClr val="dk1"/>
              </a:buClr>
              <a:buSzPct val="100000"/>
              <a:buFont typeface="Helvetica Neue"/>
              <a:buChar char="●"/>
            </a:pPr>
            <a:r>
              <a:rPr sz="4800" lang="en-US">
                <a:solidFill>
                  <a:schemeClr val="dk1"/>
                </a:solidFill>
                <a:latin typeface="Helvetica Neue"/>
                <a:ea typeface="Helvetica Neue"/>
                <a:cs typeface="Helvetica Neue"/>
                <a:sym typeface="Helvetica Neue"/>
              </a:rPr>
              <a:t>What new content you create for this communication could you reuse elsewhere?</a:t>
            </a:r>
          </a:p>
          <a:p>
            <a:pPr>
              <a:spcBef>
                <a:spcPts val="0"/>
              </a:spcBef>
              <a:buNone/>
            </a:pPr>
            <a:r>
              <a:t/>
            </a:r>
            <a:endParaRP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25"/>
                                        </p:tgtEl>
                                        <p:attrNameLst>
                                          <p:attrName>style.visibility</p:attrName>
                                        </p:attrNameLst>
                                      </p:cBhvr>
                                      <p:to>
                                        <p:strVal val="visible"/>
                                      </p:to>
                                    </p:set>
                                    <p:animEffect transition="in" filter="fade">
                                      <p:cBhvr>
                                        <p:cTn dur="1000"/>
                                        <p:tgtEl>
                                          <p:spTgt spid="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 name="Shape 329"/>
        <p:cNvGrpSpPr/>
        <p:nvPr/>
      </p:nvGrpSpPr>
      <p:grpSpPr>
        <a:xfrm>
          <a:off y="0" x="0"/>
          <a:ext cy="0" cx="0"/>
          <a:chOff y="0" x="0"/>
          <a:chExt cy="0" cx="0"/>
        </a:xfrm>
      </p:grpSpPr>
      <p:sp>
        <p:nvSpPr>
          <p:cNvPr id="330" name="Shape 330"/>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Format for Delivery</a:t>
            </a:r>
          </a:p>
        </p:txBody>
      </p:sp>
      <p:sp>
        <p:nvSpPr>
          <p:cNvPr id="331" name="Shape 331"/>
          <p:cNvSpPr txBox="1"/>
          <p:nvPr>
            <p:ph idx="1" type="body"/>
          </p:nvPr>
        </p:nvSpPr>
        <p:spPr>
          <a:xfrm>
            <a:off y="1600200" x="457200"/>
            <a:ext cy="4526100" cx="8229600"/>
          </a:xfrm>
          <a:prstGeom prst="rect">
            <a:avLst/>
          </a:prstGeom>
        </p:spPr>
        <p:txBody>
          <a:bodyPr bIns="91425" rIns="91425" lIns="91425" tIns="91425" anchor="t" anchorCtr="0">
            <a:noAutofit/>
          </a:bodyPr>
          <a:lstStyle/>
          <a:p>
            <a:pPr>
              <a:spcBef>
                <a:spcPts val="0"/>
              </a:spcBef>
              <a:buNone/>
            </a:pPr>
            <a:r>
              <a:rPr lang="en-US"/>
              <a:t>We decided on an email newsletter, but you might do a paper newsletter,staff meeting notes, a bulletin board, or likely a combination of all of these.</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5" name="Shape 335"/>
        <p:cNvGrpSpPr/>
        <p:nvPr/>
      </p:nvGrpSpPr>
      <p:grpSpPr>
        <a:xfrm>
          <a:off y="0" x="0"/>
          <a:ext cy="0" cx="0"/>
          <a:chOff y="0" x="0"/>
          <a:chExt cy="0" cx="0"/>
        </a:xfrm>
      </p:grpSpPr>
      <p:sp>
        <p:nvSpPr>
          <p:cNvPr id="336" name="Shape 336"/>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a:spcBef>
                <a:spcPts val="0"/>
              </a:spcBef>
              <a:buNone/>
            </a:pPr>
            <a:r>
              <a:rPr lang="en-US"/>
              <a:t>12. How will you deliver your communication(s)?</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0" name="Shape 340"/>
        <p:cNvGrpSpPr/>
        <p:nvPr/>
      </p:nvGrpSpPr>
      <p:grpSpPr>
        <a:xfrm>
          <a:off y="0" x="0"/>
          <a:ext cy="0" cx="0"/>
          <a:chOff y="0" x="0"/>
          <a:chExt cy="0" cx="0"/>
        </a:xfrm>
      </p:grpSpPr>
      <p:sp>
        <p:nvSpPr>
          <p:cNvPr id="341" name="Shape 341"/>
          <p:cNvSpPr txBox="1"/>
          <p:nvPr>
            <p:ph type="title"/>
          </p:nvPr>
        </p:nvSpPr>
        <p:spPr>
          <a:xfrm>
            <a:off y="274637" x="457200"/>
            <a:ext cy="1143000" cx="8229600"/>
          </a:xfrm>
          <a:prstGeom prst="rect">
            <a:avLst/>
          </a:prstGeom>
          <a:noFill/>
        </p:spPr>
        <p:txBody>
          <a:bodyPr bIns="91425" rIns="91425" lIns="91425" tIns="91425" anchor="ctr" anchorCtr="0">
            <a:noAutofit/>
          </a:bodyPr>
          <a:lstStyle/>
          <a:p>
            <a:pPr>
              <a:spcBef>
                <a:spcPts val="0"/>
              </a:spcBef>
              <a:buNone/>
            </a:pPr>
            <a:r>
              <a:rPr lang="en-US">
                <a:solidFill>
                  <a:srgbClr val="005CB8"/>
                </a:solidFill>
              </a:rPr>
              <a:t>Quick 90 second break</a:t>
            </a:r>
          </a:p>
        </p:txBody>
      </p:sp>
      <p:sp>
        <p:nvSpPr>
          <p:cNvPr id="342" name="Shape 342"/>
          <p:cNvSpPr txBox="1"/>
          <p:nvPr>
            <p:ph idx="1" type="body"/>
          </p:nvPr>
        </p:nvSpPr>
        <p:spPr>
          <a:xfrm>
            <a:off y="1600200" x="457200"/>
            <a:ext cy="4526100" cx="8229600"/>
          </a:xfrm>
          <a:prstGeom prst="rect">
            <a:avLst/>
          </a:prstGeom>
        </p:spPr>
        <p:txBody>
          <a:bodyPr bIns="91425" rIns="91425" lIns="91425" tIns="91425" anchor="t" anchorCtr="0">
            <a:noAutofit/>
          </a:bodyPr>
          <a:lstStyle/>
          <a:p>
            <a:pPr rtl="0">
              <a:spcBef>
                <a:spcPts val="0"/>
              </a:spcBef>
              <a:buNone/>
            </a:pPr>
            <a:r>
              <a:rPr lang="en-US"/>
              <a:t>You can take notes and add questions in the box provided below #12.</a:t>
            </a:r>
          </a:p>
          <a:p>
            <a:pPr rtl="0">
              <a:spcBef>
                <a:spcPts val="0"/>
              </a:spcBef>
              <a:buNone/>
            </a:pPr>
            <a:r>
              <a:t/>
            </a:r>
            <a:endParaRPr/>
          </a:p>
          <a:p>
            <a:pPr>
              <a:spcBef>
                <a:spcPts val="0"/>
              </a:spcBef>
              <a:buNone/>
            </a:pPr>
            <a:r>
              <a:rPr u="sng" lang="en-US">
                <a:solidFill>
                  <a:schemeClr val="hlink"/>
                </a:solidFill>
                <a:hlinkClick r:id="rId3"/>
              </a:rPr>
              <a:t>90 second countdown</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6" name="Shape 346"/>
        <p:cNvGrpSpPr/>
        <p:nvPr/>
      </p:nvGrpSpPr>
      <p:grpSpPr>
        <a:xfrm>
          <a:off y="0" x="0"/>
          <a:ext cy="0" cx="0"/>
          <a:chOff y="0" x="0"/>
          <a:chExt cy="0" cx="0"/>
        </a:xfrm>
      </p:grpSpPr>
      <p:sp>
        <p:nvSpPr>
          <p:cNvPr id="347" name="Shape 347"/>
          <p:cNvSpPr txBox="1"/>
          <p:nvPr>
            <p:ph type="title"/>
          </p:nvPr>
        </p:nvSpPr>
        <p:spPr>
          <a:xfrm>
            <a:off y="274637" x="457200"/>
            <a:ext cy="1143000" cx="8229600"/>
          </a:xfrm>
          <a:prstGeom prst="rect">
            <a:avLst/>
          </a:prstGeom>
        </p:spPr>
        <p:txBody>
          <a:bodyPr bIns="91425" rIns="91425" lIns="91425" tIns="91425" anchor="ctr" anchorCtr="0">
            <a:noAutofit/>
          </a:bodyPr>
          <a:lstStyle/>
          <a:p>
            <a:pPr>
              <a:spcBef>
                <a:spcPts val="0"/>
              </a:spcBef>
              <a:buNone/>
            </a:pPr>
            <a:r>
              <a:rPr lang="en-US"/>
              <a:t>Let’s share some thoughts</a:t>
            </a:r>
          </a:p>
        </p:txBody>
      </p:sp>
      <p:pic>
        <p:nvPicPr>
          <p:cNvPr id="348" name="Shape 348"/>
          <p:cNvPicPr preferRelativeResize="0"/>
          <p:nvPr/>
        </p:nvPicPr>
        <p:blipFill>
          <a:blip r:embed="rId3">
            <a:alphaModFix/>
          </a:blip>
          <a:stretch>
            <a:fillRect/>
          </a:stretch>
        </p:blipFill>
        <p:spPr>
          <a:xfrm>
            <a:off y="1293250" x="1647200"/>
            <a:ext cy="4757075" cx="5952150"/>
          </a:xfrm>
          <a:prstGeom prst="rect">
            <a:avLst/>
          </a:prstGeom>
          <a:noFill/>
          <a:ln>
            <a:noFill/>
          </a:ln>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2" name="Shape 352"/>
        <p:cNvGrpSpPr/>
        <p:nvPr/>
      </p:nvGrpSpPr>
      <p:grpSpPr>
        <a:xfrm>
          <a:off y="0" x="0"/>
          <a:ext cy="0" cx="0"/>
          <a:chOff y="0" x="0"/>
          <a:chExt cy="0" cx="0"/>
        </a:xfrm>
      </p:grpSpPr>
      <p:sp>
        <p:nvSpPr>
          <p:cNvPr id="353" name="Shape 353"/>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Tools</a:t>
            </a:r>
          </a:p>
        </p:txBody>
      </p:sp>
      <p:sp>
        <p:nvSpPr>
          <p:cNvPr id="354" name="Shape 354"/>
          <p:cNvSpPr txBox="1"/>
          <p:nvPr>
            <p:ph idx="1" type="body"/>
          </p:nvPr>
        </p:nvSpPr>
        <p:spPr>
          <a:xfrm>
            <a:off y="1600200" x="457200"/>
            <a:ext cy="4526100" cx="8229600"/>
          </a:xfrm>
          <a:prstGeom prst="rect">
            <a:avLst/>
          </a:prstGeom>
        </p:spPr>
        <p:txBody>
          <a:bodyPr bIns="91425" rIns="91425" lIns="91425" tIns="91425" anchor="t" anchorCtr="0">
            <a:noAutofit/>
          </a:bodyPr>
          <a:lstStyle/>
          <a:p>
            <a:pPr rtl="0" lvl="0" indent="-533400" marL="457200">
              <a:spcBef>
                <a:spcPts val="0"/>
              </a:spcBef>
              <a:buClr>
                <a:schemeClr val="dk1"/>
              </a:buClr>
              <a:buSzPct val="100000"/>
              <a:buFont typeface="Helvetica Neue"/>
              <a:buChar char="•"/>
            </a:pPr>
            <a:r>
              <a:rPr u="sng" lang="en-US">
                <a:solidFill>
                  <a:schemeClr val="hlink"/>
                </a:solidFill>
                <a:hlinkClick r:id="rId3"/>
              </a:rPr>
              <a:t>Goo.gl</a:t>
            </a:r>
            <a:r>
              <a:rPr lang="en-US"/>
              <a:t> - </a:t>
            </a:r>
            <a:r>
              <a:rPr sz="4000" lang="en-US"/>
              <a:t>link tracking</a:t>
            </a:r>
          </a:p>
          <a:p>
            <a:pPr rtl="0" lvl="0" indent="-533400" marL="457200">
              <a:spcBef>
                <a:spcPts val="0"/>
              </a:spcBef>
              <a:buClr>
                <a:schemeClr val="dk1"/>
              </a:buClr>
              <a:buSzPct val="100000"/>
              <a:buFont typeface="Helvetica Neue"/>
              <a:buChar char="•"/>
            </a:pPr>
            <a:r>
              <a:rPr u="sng" lang="en-US">
                <a:solidFill>
                  <a:schemeClr val="hlink"/>
                </a:solidFill>
                <a:hlinkClick r:id="rId4"/>
              </a:rPr>
              <a:t>Piktochart.com</a:t>
            </a:r>
            <a:r>
              <a:rPr lang="en-US"/>
              <a:t> - </a:t>
            </a:r>
            <a:r>
              <a:rPr sz="4000" lang="en-US"/>
              <a:t>charts</a:t>
            </a:r>
          </a:p>
          <a:p>
            <a:pPr rtl="0" lvl="0" indent="-533400" marL="457200">
              <a:spcBef>
                <a:spcPts val="0"/>
              </a:spcBef>
              <a:buClr>
                <a:schemeClr val="dk1"/>
              </a:buClr>
              <a:buSzPct val="100000"/>
              <a:buFont typeface="Helvetica Neue"/>
              <a:buChar char="•"/>
            </a:pPr>
            <a:r>
              <a:rPr u="sng" lang="en-US">
                <a:solidFill>
                  <a:schemeClr val="hlink"/>
                </a:solidFill>
                <a:hlinkClick r:id="rId5"/>
              </a:rPr>
              <a:t>Google Alerts</a:t>
            </a:r>
            <a:r>
              <a:rPr lang="en-US"/>
              <a:t> -</a:t>
            </a:r>
            <a:r>
              <a:rPr sz="4000" lang="en-US"/>
              <a:t> news tracking</a:t>
            </a:r>
          </a:p>
          <a:p>
            <a:pPr rtl="0" lvl="0" indent="-533400" marL="457200">
              <a:spcBef>
                <a:spcPts val="0"/>
              </a:spcBef>
              <a:buClr>
                <a:schemeClr val="dk1"/>
              </a:buClr>
              <a:buSzPct val="100000"/>
              <a:buFont typeface="Helvetica Neue"/>
              <a:buChar char="•"/>
            </a:pPr>
            <a:r>
              <a:rPr u="sng" lang="en-US">
                <a:solidFill>
                  <a:schemeClr val="hlink"/>
                </a:solidFill>
                <a:hlinkClick r:id="rId6"/>
              </a:rPr>
              <a:t>Mailchimp</a:t>
            </a:r>
            <a:r>
              <a:rPr lang="en-US"/>
              <a:t> - </a:t>
            </a:r>
            <a:r>
              <a:rPr sz="4000" lang="en-US"/>
              <a:t>email newsletter</a:t>
            </a:r>
          </a:p>
          <a:p>
            <a:pPr rtl="0" lvl="0" indent="-533400" marL="457200">
              <a:spcBef>
                <a:spcPts val="0"/>
              </a:spcBef>
              <a:buClr>
                <a:schemeClr val="dk1"/>
              </a:buClr>
              <a:buSzPct val="100000"/>
              <a:buFont typeface="Helvetica Neue"/>
              <a:buChar char="•"/>
            </a:pPr>
            <a:r>
              <a:rPr u="sng" lang="en-US">
                <a:solidFill>
                  <a:schemeClr val="hlink"/>
                </a:solidFill>
                <a:hlinkClick r:id="rId7"/>
              </a:rPr>
              <a:t>Google Docs</a:t>
            </a:r>
            <a:r>
              <a:rPr lang="en-US"/>
              <a:t> - </a:t>
            </a:r>
            <a:r>
              <a:rPr sz="4000" lang="en-US"/>
              <a:t>general, forms</a:t>
            </a: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8" name="Shape 358"/>
        <p:cNvGrpSpPr/>
        <p:nvPr/>
      </p:nvGrpSpPr>
      <p:grpSpPr>
        <a:xfrm>
          <a:off y="0" x="0"/>
          <a:ext cy="0" cx="0"/>
          <a:chOff y="0" x="0"/>
          <a:chExt cy="0" cx="0"/>
        </a:xfrm>
      </p:grpSpPr>
      <p:sp>
        <p:nvSpPr>
          <p:cNvPr id="359" name="Shape 359"/>
          <p:cNvSpPr txBox="1"/>
          <p:nvPr>
            <p:ph type="title"/>
          </p:nvPr>
        </p:nvSpPr>
        <p:spPr>
          <a:xfrm>
            <a:off y="23240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Final Tips</a:t>
            </a:r>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3" name="Shape 363"/>
        <p:cNvGrpSpPr/>
        <p:nvPr/>
      </p:nvGrpSpPr>
      <p:grpSpPr>
        <a:xfrm>
          <a:off y="0" x="0"/>
          <a:ext cy="0" cx="0"/>
          <a:chOff y="0" x="0"/>
          <a:chExt cy="0" cx="0"/>
        </a:xfrm>
      </p:grpSpPr>
      <p:sp>
        <p:nvSpPr>
          <p:cNvPr id="364" name="Shape 364"/>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Develop a Plan</a:t>
            </a:r>
          </a:p>
        </p:txBody>
      </p:sp>
      <p:sp>
        <p:nvSpPr>
          <p:cNvPr id="365" name="Shape 365"/>
          <p:cNvSpPr txBox="1"/>
          <p:nvPr>
            <p:ph idx="1" type="body"/>
          </p:nvPr>
        </p:nvSpPr>
        <p:spPr>
          <a:xfrm>
            <a:off y="1600200" x="457200"/>
            <a:ext cy="1257299" cx="8229600"/>
          </a:xfrm>
          <a:prstGeom prst="rect">
            <a:avLst/>
          </a:prstGeom>
        </p:spPr>
        <p:txBody>
          <a:bodyPr bIns="91425" rIns="91425" lIns="91425" tIns="91425" anchor="t" anchorCtr="0">
            <a:noAutofit/>
          </a:bodyPr>
          <a:lstStyle/>
          <a:p>
            <a:pPr rtl="0" lvl="0" indent="0" marL="0">
              <a:spcBef>
                <a:spcPts val="0"/>
              </a:spcBef>
              <a:buNone/>
            </a:pPr>
            <a:r>
              <a:rPr lang="en-US"/>
              <a:t>...and write it down.</a:t>
            </a:r>
          </a:p>
        </p:txBody>
      </p:sp>
      <p:sp>
        <p:nvSpPr>
          <p:cNvPr id="366" name="Shape 366"/>
          <p:cNvSpPr txBox="1"/>
          <p:nvPr>
            <p:ph idx="2" type="title"/>
          </p:nvPr>
        </p:nvSpPr>
        <p:spPr>
          <a:xfrm>
            <a:off y="2857512"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Develop a Routine</a:t>
            </a:r>
          </a:p>
        </p:txBody>
      </p:sp>
      <p:sp>
        <p:nvSpPr>
          <p:cNvPr id="367" name="Shape 367"/>
          <p:cNvSpPr txBox="1"/>
          <p:nvPr>
            <p:ph idx="3" type="body"/>
          </p:nvPr>
        </p:nvSpPr>
        <p:spPr>
          <a:xfrm>
            <a:off y="4000500" x="457200"/>
            <a:ext cy="1257299" cx="8229600"/>
          </a:xfrm>
          <a:prstGeom prst="rect">
            <a:avLst/>
          </a:prstGeom>
        </p:spPr>
        <p:txBody>
          <a:bodyPr bIns="91425" rIns="91425" lIns="91425" tIns="91425" anchor="t" anchorCtr="0">
            <a:noAutofit/>
          </a:bodyPr>
          <a:lstStyle/>
          <a:p>
            <a:pPr rtl="0" lvl="0" indent="0" marL="0">
              <a:spcBef>
                <a:spcPts val="0"/>
              </a:spcBef>
              <a:buNone/>
            </a:pPr>
            <a:r>
              <a:rPr lang="en-US"/>
              <a:t>...and write it down.</a:t>
            </a:r>
          </a:p>
        </p:txBody>
      </p:sp>
    </p:spTree>
  </p:cSld>
  <p:clrMapOvr>
    <a:masterClrMapping/>
  </p:clrMapOvr>
  <p:transition spd="slow">
    <p:push dir="r"/>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2" fill="hold" presetSubtype="8" presetClass="entr" nodeType="clickEffect">
                                  <p:stCondLst>
                                    <p:cond delay="0"/>
                                  </p:stCondLst>
                                  <p:childTnLst>
                                    <p:set>
                                      <p:cBhvr>
                                        <p:cTn dur="1" fill="hold">
                                          <p:stCondLst>
                                            <p:cond delay="0"/>
                                          </p:stCondLst>
                                        </p:cTn>
                                        <p:tgtEl>
                                          <p:spTgt spid="366"/>
                                        </p:tgtEl>
                                        <p:attrNameLst>
                                          <p:attrName>style.visibility</p:attrName>
                                        </p:attrNameLst>
                                      </p:cBhvr>
                                      <p:to>
                                        <p:strVal val="visible"/>
                                      </p:to>
                                    </p:set>
                                    <p:anim calcmode="lin" valueType="num">
                                      <p:cBhvr additive="base">
                                        <p:cTn dur="1000"/>
                                        <p:tgtEl>
                                          <p:spTgt spid="366"/>
                                        </p:tgtEl>
                                        <p:attrNameLst>
                                          <p:attrName>ppt_x</p:attrName>
                                        </p:attrNameLst>
                                      </p:cBhvr>
                                      <p:tavLst>
                                        <p:tav tm="0" fmla="">
                                          <p:val>
                                            <p:strVal val="#ppt_x-1"/>
                                          </p:val>
                                        </p:tav>
                                        <p:tav tm="100000" fmla="">
                                          <p:val>
                                            <p:strVal val="#ppt_x"/>
                                          </p:val>
                                        </p:tav>
                                      </p:tavLst>
                                    </p:anim>
                                  </p:childTnLst>
                                </p:cTn>
                              </p:par>
                            </p:childTnLst>
                          </p:cTn>
                        </p:par>
                      </p:childTnLst>
                    </p:cTn>
                  </p:par>
                  <p:par>
                    <p:cTn fill="hold">
                      <p:stCondLst>
                        <p:cond delay="indefinite"/>
                      </p:stCondLst>
                      <p:childTnLst>
                        <p:par>
                          <p:cTn fill="hold">
                            <p:stCondLst>
                              <p:cond delay="0"/>
                            </p:stCondLst>
                            <p:childTnLst>
                              <p:par>
                                <p:cTn presetID="2" fill="hold" presetSubtype="8" presetClass="entr" nodeType="clickEffect">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1000"/>
                                        <p:tgtEl>
                                          <p:spTgt spid="367"/>
                                        </p:tgtEl>
                                        <p:attrNameLst>
                                          <p:attrName>ppt_x</p:attrName>
                                        </p:attrNameLst>
                                      </p:cBhvr>
                                      <p:tavLst>
                                        <p:tav tm="0" fmla="">
                                          <p:val>
                                            <p:strVal val="#ppt_x-1"/>
                                          </p:val>
                                        </p:tav>
                                        <p:tav tm="100000" fmla="">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1" name="Shape 371"/>
        <p:cNvGrpSpPr/>
        <p:nvPr/>
      </p:nvGrpSpPr>
      <p:grpSpPr>
        <a:xfrm>
          <a:off y="0" x="0"/>
          <a:ext cy="0" cx="0"/>
          <a:chOff y="0" x="0"/>
          <a:chExt cy="0" cx="0"/>
        </a:xfrm>
      </p:grpSpPr>
      <p:sp>
        <p:nvSpPr>
          <p:cNvPr id="372" name="Shape 372"/>
          <p:cNvSpPr txBox="1"/>
          <p:nvPr>
            <p:ph idx="1" type="subTitle"/>
          </p:nvPr>
        </p:nvSpPr>
        <p:spPr>
          <a:xfrm>
            <a:off y="3079750" x="1371600"/>
            <a:ext cy="1752600" cx="6400799"/>
          </a:xfrm>
          <a:prstGeom prst="rect">
            <a:avLst/>
          </a:prstGeom>
        </p:spPr>
        <p:txBody>
          <a:bodyPr bIns="91425" rIns="91425" lIns="91425" tIns="91425" anchor="t" anchorCtr="0">
            <a:noAutofit/>
          </a:bodyPr>
          <a:lstStyle/>
          <a:p>
            <a:pPr>
              <a:spcBef>
                <a:spcPts val="0"/>
              </a:spcBef>
              <a:buNone/>
            </a:pPr>
            <a:r>
              <a:t/>
            </a:r>
            <a:endParaRPr/>
          </a:p>
        </p:txBody>
      </p:sp>
      <p:pic>
        <p:nvPicPr>
          <p:cNvPr id="373" name="Shape 373"/>
          <p:cNvPicPr preferRelativeResize="0"/>
          <p:nvPr/>
        </p:nvPicPr>
        <p:blipFill>
          <a:blip r:embed="rId3">
            <a:alphaModFix/>
          </a:blip>
          <a:stretch>
            <a:fillRect/>
          </a:stretch>
        </p:blipFill>
        <p:spPr>
          <a:xfrm>
            <a:off y="1538299" x="758700"/>
            <a:ext cy="4580124" cx="7626599"/>
          </a:xfrm>
          <a:prstGeom prst="rect">
            <a:avLst/>
          </a:prstGeom>
          <a:noFill/>
          <a:ln>
            <a:noFill/>
          </a:ln>
        </p:spPr>
      </p:pic>
      <p:sp>
        <p:nvSpPr>
          <p:cNvPr id="374" name="Shape 374"/>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Sample - standard colors</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8" name="Shape 378"/>
        <p:cNvGrpSpPr/>
        <p:nvPr/>
      </p:nvGrpSpPr>
      <p:grpSpPr>
        <a:xfrm>
          <a:off y="0" x="0"/>
          <a:ext cy="0" cx="0"/>
          <a:chOff y="0" x="0"/>
          <a:chExt cy="0" cx="0"/>
        </a:xfrm>
      </p:grpSpPr>
      <p:sp>
        <p:nvSpPr>
          <p:cNvPr id="379" name="Shape 379"/>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Sample - report creation</a:t>
            </a:r>
          </a:p>
        </p:txBody>
      </p:sp>
      <p:pic>
        <p:nvPicPr>
          <p:cNvPr id="380" name="Shape 380"/>
          <p:cNvPicPr preferRelativeResize="0"/>
          <p:nvPr/>
        </p:nvPicPr>
        <p:blipFill>
          <a:blip r:embed="rId3">
            <a:alphaModFix/>
          </a:blip>
          <a:stretch>
            <a:fillRect/>
          </a:stretch>
        </p:blipFill>
        <p:spPr>
          <a:xfrm>
            <a:off y="1599250" x="723950"/>
            <a:ext cy="4470075" cx="7696100"/>
          </a:xfrm>
          <a:prstGeom prst="rect">
            <a:avLst/>
          </a:prstGeom>
          <a:noFill/>
          <a:ln>
            <a:noFill/>
          </a:ln>
        </p:spPr>
      </p:pic>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4" name="Shape 384"/>
        <p:cNvGrpSpPr/>
        <p:nvPr/>
      </p:nvGrpSpPr>
      <p:grpSpPr>
        <a:xfrm>
          <a:off y="0" x="0"/>
          <a:ext cy="0" cx="0"/>
          <a:chOff y="0" x="0"/>
          <a:chExt cy="0" cx="0"/>
        </a:xfrm>
      </p:grpSpPr>
      <p:sp>
        <p:nvSpPr>
          <p:cNvPr id="385" name="Shape 385"/>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Sample - more formal guide</a:t>
            </a:r>
          </a:p>
        </p:txBody>
      </p:sp>
      <p:pic>
        <p:nvPicPr>
          <p:cNvPr id="386" name="Shape 386"/>
          <p:cNvPicPr preferRelativeResize="0"/>
          <p:nvPr/>
        </p:nvPicPr>
        <p:blipFill>
          <a:blip r:embed="rId3">
            <a:alphaModFix/>
          </a:blip>
          <a:stretch>
            <a:fillRect/>
          </a:stretch>
        </p:blipFill>
        <p:spPr>
          <a:xfrm>
            <a:off y="1682575" x="727187"/>
            <a:ext cy="4165875" cx="7689624"/>
          </a:xfrm>
          <a:prstGeom prst="rect">
            <a:avLst/>
          </a:prstGeom>
          <a:noFill/>
          <a:ln>
            <a:noFill/>
          </a:ln>
        </p:spPr>
      </p:pic>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0" name="Shape 390"/>
        <p:cNvGrpSpPr/>
        <p:nvPr/>
      </p:nvGrpSpPr>
      <p:grpSpPr>
        <a:xfrm>
          <a:off y="0" x="0"/>
          <a:ext cy="0" cx="0"/>
          <a:chOff y="0" x="0"/>
          <a:chExt cy="0" cx="0"/>
        </a:xfrm>
      </p:grpSpPr>
      <p:sp>
        <p:nvSpPr>
          <p:cNvPr id="391" name="Shape 391"/>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Conclusion</a:t>
            </a:r>
          </a:p>
        </p:txBody>
      </p:sp>
      <p:sp>
        <p:nvSpPr>
          <p:cNvPr id="392" name="Shape 392"/>
          <p:cNvSpPr txBox="1"/>
          <p:nvPr>
            <p:ph idx="1" type="body"/>
          </p:nvPr>
        </p:nvSpPr>
        <p:spPr>
          <a:xfrm>
            <a:off y="1600200" x="457200"/>
            <a:ext cy="4526100" cx="8229600"/>
          </a:xfrm>
          <a:prstGeom prst="rect">
            <a:avLst/>
          </a:prstGeom>
        </p:spPr>
        <p:txBody>
          <a:bodyPr bIns="91425" rIns="91425" lIns="91425" tIns="91425" anchor="t" anchorCtr="0">
            <a:noAutofit/>
          </a:bodyPr>
          <a:lstStyle/>
          <a:p>
            <a:pPr rtl="0" indent="0" marL="0">
              <a:spcBef>
                <a:spcPts val="0"/>
              </a:spcBef>
              <a:buNone/>
            </a:pPr>
            <a:r>
              <a:rPr lang="en-US"/>
              <a:t>Use your communication plan to…</a:t>
            </a:r>
          </a:p>
          <a:p>
            <a:pPr rtl="0" lvl="0" indent="-457200" marL="457200">
              <a:spcBef>
                <a:spcPts val="0"/>
              </a:spcBef>
              <a:buClr>
                <a:schemeClr val="dk1"/>
              </a:buClr>
              <a:buSzPct val="100000"/>
              <a:buFont typeface="Helvetica Neue"/>
              <a:buChar char="•"/>
            </a:pPr>
            <a:r>
              <a:rPr lang="en-US"/>
              <a:t>Highlight grant successes</a:t>
            </a:r>
          </a:p>
          <a:p>
            <a:pPr rtl="0" lvl="0" indent="-457200" marL="457200">
              <a:spcBef>
                <a:spcPts val="0"/>
              </a:spcBef>
              <a:buClr>
                <a:schemeClr val="dk1"/>
              </a:buClr>
              <a:buSzPct val="100000"/>
              <a:buFont typeface="Helvetica Neue"/>
              <a:buChar char="•"/>
            </a:pPr>
            <a:r>
              <a:rPr lang="en-US"/>
              <a:t>Share current progress on grants</a:t>
            </a:r>
          </a:p>
          <a:p>
            <a:pPr rtl="0" lvl="0" indent="-457200" marL="457200">
              <a:spcBef>
                <a:spcPts val="0"/>
              </a:spcBef>
              <a:buClr>
                <a:schemeClr val="dk1"/>
              </a:buClr>
              <a:buSzPct val="100000"/>
              <a:buFont typeface="Helvetica Neue"/>
              <a:buChar char="•"/>
            </a:pPr>
            <a:r>
              <a:rPr lang="en-US"/>
              <a:t>Announce grant opportunities</a:t>
            </a:r>
          </a:p>
          <a:p>
            <a:pPr rtl="0" lvl="0" indent="-457200" marL="457200">
              <a:spcBef>
                <a:spcPts val="0"/>
              </a:spcBef>
              <a:buClr>
                <a:schemeClr val="dk1"/>
              </a:buClr>
              <a:buSzPct val="100000"/>
              <a:buFont typeface="Helvetica Neue"/>
              <a:buChar char="•"/>
            </a:pPr>
            <a:r>
              <a:rPr lang="en-US"/>
              <a:t>Share potential grant resources</a:t>
            </a:r>
          </a:p>
          <a:p>
            <a:pPr rtl="0" lvl="0" indent="-457200" marL="457200">
              <a:spcBef>
                <a:spcPts val="0"/>
              </a:spcBef>
              <a:buClr>
                <a:schemeClr val="dk1"/>
              </a:buClr>
              <a:buSzPct val="100000"/>
              <a:buFont typeface="Helvetica Neue"/>
              <a:buChar char="•"/>
            </a:pPr>
            <a:r>
              <a:rPr lang="en-US"/>
              <a:t>Increase grant collaborations</a:t>
            </a:r>
          </a:p>
          <a:p>
            <a:pPr rtl="0" lvl="0" indent="-457200" marL="457200">
              <a:spcBef>
                <a:spcPts val="0"/>
              </a:spcBef>
              <a:buClr>
                <a:schemeClr val="dk1"/>
              </a:buClr>
              <a:buSzPct val="100000"/>
              <a:buFont typeface="Helvetica Neue"/>
              <a:buChar char="•"/>
            </a:pPr>
            <a:r>
              <a:rPr lang="en-US"/>
              <a:t>Further your mission</a:t>
            </a: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0" end="0"/>
                                            </p:txEl>
                                          </p:spTgt>
                                        </p:tgtEl>
                                        <p:attrNameLst>
                                          <p:attrName>style.visibility</p:attrName>
                                        </p:attrNameLst>
                                      </p:cBhvr>
                                      <p:to>
                                        <p:strVal val="visible"/>
                                      </p:to>
                                    </p:set>
                                    <p:animEffect transition="in" filter="fade">
                                      <p:cBhvr>
                                        <p:cTn dur="1000"/>
                                        <p:tgtEl>
                                          <p:spTgt spid="392">
                                            <p:txEl>
                                              <p:pRg st="0" end="0"/>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1" end="1"/>
                                            </p:txEl>
                                          </p:spTgt>
                                        </p:tgtEl>
                                        <p:attrNameLst>
                                          <p:attrName>style.visibility</p:attrName>
                                        </p:attrNameLst>
                                      </p:cBhvr>
                                      <p:to>
                                        <p:strVal val="visible"/>
                                      </p:to>
                                    </p:set>
                                    <p:animEffect transition="in" filter="fade">
                                      <p:cBhvr>
                                        <p:cTn dur="1000"/>
                                        <p:tgtEl>
                                          <p:spTgt spid="392">
                                            <p:txEl>
                                              <p:pRg st="1" end="1"/>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2" end="2"/>
                                            </p:txEl>
                                          </p:spTgt>
                                        </p:tgtEl>
                                        <p:attrNameLst>
                                          <p:attrName>style.visibility</p:attrName>
                                        </p:attrNameLst>
                                      </p:cBhvr>
                                      <p:to>
                                        <p:strVal val="visible"/>
                                      </p:to>
                                    </p:set>
                                    <p:animEffect transition="in" filter="fade">
                                      <p:cBhvr>
                                        <p:cTn dur="1000"/>
                                        <p:tgtEl>
                                          <p:spTgt spid="392">
                                            <p:txEl>
                                              <p:pRg st="2" end="2"/>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3" end="3"/>
                                            </p:txEl>
                                          </p:spTgt>
                                        </p:tgtEl>
                                        <p:attrNameLst>
                                          <p:attrName>style.visibility</p:attrName>
                                        </p:attrNameLst>
                                      </p:cBhvr>
                                      <p:to>
                                        <p:strVal val="visible"/>
                                      </p:to>
                                    </p:set>
                                    <p:animEffect transition="in" filter="fade">
                                      <p:cBhvr>
                                        <p:cTn dur="1000"/>
                                        <p:tgtEl>
                                          <p:spTgt spid="392">
                                            <p:txEl>
                                              <p:pRg st="3" end="3"/>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4" end="4"/>
                                            </p:txEl>
                                          </p:spTgt>
                                        </p:tgtEl>
                                        <p:attrNameLst>
                                          <p:attrName>style.visibility</p:attrName>
                                        </p:attrNameLst>
                                      </p:cBhvr>
                                      <p:to>
                                        <p:strVal val="visible"/>
                                      </p:to>
                                    </p:set>
                                    <p:animEffect transition="in" filter="fade">
                                      <p:cBhvr>
                                        <p:cTn dur="1000"/>
                                        <p:tgtEl>
                                          <p:spTgt spid="392">
                                            <p:txEl>
                                              <p:pRg st="4" end="4"/>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5" end="5"/>
                                            </p:txEl>
                                          </p:spTgt>
                                        </p:tgtEl>
                                        <p:attrNameLst>
                                          <p:attrName>style.visibility</p:attrName>
                                        </p:attrNameLst>
                                      </p:cBhvr>
                                      <p:to>
                                        <p:strVal val="visible"/>
                                      </p:to>
                                    </p:set>
                                    <p:animEffect transition="in" filter="fade">
                                      <p:cBhvr>
                                        <p:cTn dur="1000"/>
                                        <p:tgtEl>
                                          <p:spTgt spid="392">
                                            <p:txEl>
                                              <p:pRg st="5" end="5"/>
                                            </p:txEl>
                                          </p:spTgt>
                                        </p:tgtEl>
                                      </p:cBhvr>
                                    </p:animEffect>
                                  </p:childTnLst>
                                </p:cTn>
                              </p:par>
                            </p:childTnLst>
                          </p:cTn>
                        </p:par>
                      </p:childTnLst>
                    </p:cTn>
                  </p:par>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392">
                                            <p:txEl>
                                              <p:pRg st="6" end="6"/>
                                            </p:txEl>
                                          </p:spTgt>
                                        </p:tgtEl>
                                        <p:attrNameLst>
                                          <p:attrName>style.visibility</p:attrName>
                                        </p:attrNameLst>
                                      </p:cBhvr>
                                      <p:to>
                                        <p:strVal val="visible"/>
                                      </p:to>
                                    </p:set>
                                    <p:animEffect transition="in" filter="fade">
                                      <p:cBhvr>
                                        <p:cTn dur="1000"/>
                                        <p:tgtEl>
                                          <p:spTgt spid="392">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6" name="Shape 396"/>
        <p:cNvGrpSpPr/>
        <p:nvPr/>
      </p:nvGrpSpPr>
      <p:grpSpPr>
        <a:xfrm>
          <a:off y="0" x="0"/>
          <a:ext cy="0" cx="0"/>
          <a:chOff y="0" x="0"/>
          <a:chExt cy="0" cx="0"/>
        </a:xfrm>
      </p:grpSpPr>
      <p:sp>
        <p:nvSpPr>
          <p:cNvPr id="397" name="Shape 397"/>
          <p:cNvSpPr txBox="1"/>
          <p:nvPr>
            <p:ph type="title"/>
          </p:nvPr>
        </p:nvSpPr>
        <p:spPr>
          <a:xfrm>
            <a:off y="274637" x="457200"/>
            <a:ext cy="1143000" cx="8229600"/>
          </a:xfrm>
          <a:prstGeom prst="rect">
            <a:avLst/>
          </a:prstGeom>
          <a:noFill/>
        </p:spPr>
        <p:txBody>
          <a:bodyPr bIns="91425" rIns="91425" lIns="91425" tIns="91425" anchor="ctr" anchorCtr="0">
            <a:noAutofit/>
          </a:bodyPr>
          <a:lstStyle/>
          <a:p>
            <a:pPr rtl="0" lvl="0">
              <a:spcBef>
                <a:spcPts val="0"/>
              </a:spcBef>
              <a:buNone/>
            </a:pPr>
            <a:r>
              <a:rPr lang="en-US">
                <a:solidFill>
                  <a:srgbClr val="005CB8"/>
                </a:solidFill>
              </a:rPr>
              <a:t>Thank you for attending!</a:t>
            </a:r>
          </a:p>
        </p:txBody>
      </p:sp>
      <p:sp>
        <p:nvSpPr>
          <p:cNvPr id="398" name="Shape 398"/>
          <p:cNvSpPr txBox="1"/>
          <p:nvPr>
            <p:ph idx="1" type="body"/>
          </p:nvPr>
        </p:nvSpPr>
        <p:spPr>
          <a:xfrm>
            <a:off y="1600200" x="457200"/>
            <a:ext cy="4526100" cx="8229600"/>
          </a:xfrm>
          <a:prstGeom prst="rect">
            <a:avLst/>
          </a:prstGeom>
        </p:spPr>
        <p:txBody>
          <a:bodyPr bIns="91425" rIns="91425" lIns="91425" tIns="91425" anchor="t" anchorCtr="0">
            <a:noAutofit/>
          </a:bodyPr>
          <a:lstStyle/>
          <a:p>
            <a:pPr rtl="0" indent="0" marL="0">
              <a:spcBef>
                <a:spcPts val="0"/>
              </a:spcBef>
              <a:buNone/>
            </a:pPr>
            <a:r>
              <a:rPr lang="en-US"/>
              <a:t>Please contact me with any questions as you start the process.</a:t>
            </a:r>
          </a:p>
          <a:p>
            <a:pPr rtl="0" indent="0" marL="0">
              <a:spcBef>
                <a:spcPts val="0"/>
              </a:spcBef>
              <a:buNone/>
            </a:pPr>
            <a:r>
              <a:t/>
            </a:r>
            <a:endParaRPr/>
          </a:p>
          <a:p>
            <a:pPr rtl="0" indent="0" marL="0">
              <a:spcBef>
                <a:spcPts val="0"/>
              </a:spcBef>
              <a:buNone/>
            </a:pPr>
            <a:r>
              <a:rPr lang="en-US"/>
              <a:t>Michael Roman</a:t>
            </a:r>
          </a:p>
          <a:p>
            <a:pPr rtl="0" indent="0" marL="0">
              <a:spcBef>
                <a:spcPts val="0"/>
              </a:spcBef>
              <a:buNone/>
            </a:pPr>
            <a:r>
              <a:rPr sz="2800" lang="en-US"/>
              <a:t>Cincinnati Children’s Hospital Medical Center</a:t>
            </a:r>
          </a:p>
          <a:p>
            <a:pPr rtl="0" indent="0" marL="0">
              <a:spcBef>
                <a:spcPts val="0"/>
              </a:spcBef>
              <a:buNone/>
            </a:pPr>
            <a:r>
              <a:rPr u="sng" lang="en-US">
                <a:solidFill>
                  <a:schemeClr val="hlink"/>
                </a:solidFill>
                <a:hlinkClick r:id="rId3"/>
              </a:rPr>
              <a:t>michael.roman@cchmc.org</a:t>
            </a:r>
          </a:p>
          <a:p>
            <a:pPr rtl="0" lvl="0" indent="0" marL="0">
              <a:spcBef>
                <a:spcPts val="0"/>
              </a:spcBef>
              <a:buNone/>
            </a:pPr>
            <a:r>
              <a:t/>
            </a:r>
            <a:endParaRP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LowerMasthead_ChildrensBlu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